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7" r:id="rId2"/>
    <p:sldId id="289" r:id="rId3"/>
    <p:sldId id="281" r:id="rId4"/>
    <p:sldId id="282" r:id="rId5"/>
    <p:sldId id="283" r:id="rId6"/>
    <p:sldId id="284" r:id="rId7"/>
    <p:sldId id="285" r:id="rId8"/>
    <p:sldId id="286" r:id="rId9"/>
    <p:sldId id="256" r:id="rId10"/>
    <p:sldId id="261" r:id="rId11"/>
    <p:sldId id="262" r:id="rId12"/>
    <p:sldId id="263" r:id="rId13"/>
    <p:sldId id="264" r:id="rId14"/>
    <p:sldId id="287" r:id="rId15"/>
    <p:sldId id="288" r:id="rId16"/>
    <p:sldId id="290" r:id="rId17"/>
    <p:sldId id="291" r:id="rId18"/>
    <p:sldId id="265" r:id="rId19"/>
    <p:sldId id="266" r:id="rId20"/>
    <p:sldId id="267" r:id="rId21"/>
    <p:sldId id="268" r:id="rId22"/>
    <p:sldId id="269" r:id="rId23"/>
    <p:sldId id="270" r:id="rId24"/>
    <p:sldId id="271" r:id="rId25"/>
    <p:sldId id="272" r:id="rId26"/>
    <p:sldId id="273" r:id="rId27"/>
    <p:sldId id="274" r:id="rId28"/>
    <p:sldId id="275" r:id="rId29"/>
    <p:sldId id="278" r:id="rId30"/>
    <p:sldId id="279" r:id="rId31"/>
    <p:sldId id="28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2" y="-1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5DE67D-75D2-46BD-82D9-789D46494E59}" type="datetimeFigureOut">
              <a:rPr lang="en-US" smtClean="0"/>
              <a:t>6/28/2020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4959-1299-4568-9828-65CCA90E97CD}" type="slidenum">
              <a:rPr lang="en-US" smtClean="0"/>
              <a:t>‹#›</a:t>
            </a:fld>
            <a:endParaRPr lang="en-US"/>
          </a:p>
        </p:txBody>
      </p:sp>
    </p:spTree>
    <p:extLst>
      <p:ext uri="{BB962C8B-B14F-4D97-AF65-F5344CB8AC3E}">
        <p14:creationId xmlns:p14="http://schemas.microsoft.com/office/powerpoint/2010/main" val="362678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9E2E24-4D17-46B0-9836-F038DFE87FDB}" type="datetime1">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12163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CA9B5-4411-423A-8E92-91BB5629F85C}" type="datetime1">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562865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BF352-C912-4C62-B765-EAF16EFCDEE0}" type="datetime1">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31134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3016C-7CEC-4993-9EC1-CFAADCAA8A8C}" type="datetime1">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242679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68580-3C0E-40BB-89C3-925AA3BB116D}" type="datetime1">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33648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49F533-BA24-4A1D-BD0C-3D95EBFC3D15}" type="datetime1">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27867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DC3D60-9FB6-4917-B214-564015ED38A4}" type="datetime1">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36038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F0591-B7CD-47AB-9957-8D211EE2E2CD}" type="datetime1">
              <a:rPr lang="en-US" smtClean="0"/>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03903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739D2-F2FF-4C7D-8527-86F002E08B0F}" type="datetime1">
              <a:rPr lang="en-US" smtClean="0"/>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17393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56A638-6CB3-4C04-94CD-4356493C8AAE}" type="datetime1">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5357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4B4DAC-F0DF-4E1C-90DE-BD4B9B366324}" type="datetime1">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5200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A2FAD-B6E6-4D7A-AEB0-43DD86894564}" type="datetime1">
              <a:rPr lang="en-US" smtClean="0"/>
              <a:t>6/28/2020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27082-9623-4AB1-B9BE-6FF402288CC8}" type="slidenum">
              <a:rPr lang="en-US" smtClean="0"/>
              <a:t>‹#›</a:t>
            </a:fld>
            <a:endParaRPr lang="en-US"/>
          </a:p>
        </p:txBody>
      </p:sp>
    </p:spTree>
    <p:extLst>
      <p:ext uri="{BB962C8B-B14F-4D97-AF65-F5344CB8AC3E}">
        <p14:creationId xmlns:p14="http://schemas.microsoft.com/office/powerpoint/2010/main" val="301075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10.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143.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11.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510.png"/><Relationship Id="rId13" Type="http://schemas.openxmlformats.org/officeDocument/2006/relationships/image" Target="../media/image910.png"/><Relationship Id="rId18" Type="http://schemas.openxmlformats.org/officeDocument/2006/relationships/image" Target="../media/image14.png"/><Relationship Id="rId21" Type="http://schemas.openxmlformats.org/officeDocument/2006/relationships/image" Target="../media/image17.png"/><Relationship Id="rId7" Type="http://schemas.openxmlformats.org/officeDocument/2006/relationships/image" Target="../media/image410.png"/><Relationship Id="rId12" Type="http://schemas.openxmlformats.org/officeDocument/2006/relationships/image" Target="../media/image810.png"/><Relationship Id="rId17" Type="http://schemas.openxmlformats.org/officeDocument/2006/relationships/image" Target="../media/image13.png"/><Relationship Id="rId16" Type="http://schemas.openxmlformats.org/officeDocument/2006/relationships/image" Target="../media/image1210.png"/><Relationship Id="rId20"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189.png"/><Relationship Id="rId11" Type="http://schemas.openxmlformats.org/officeDocument/2006/relationships/image" Target="../media/image194.png"/><Relationship Id="rId15" Type="http://schemas.openxmlformats.org/officeDocument/2006/relationships/image" Target="../media/image1110.png"/><Relationship Id="rId23" Type="http://schemas.openxmlformats.org/officeDocument/2006/relationships/image" Target="../media/image19.png"/><Relationship Id="rId10" Type="http://schemas.openxmlformats.org/officeDocument/2006/relationships/image" Target="../media/image710.png"/><Relationship Id="rId19" Type="http://schemas.openxmlformats.org/officeDocument/2006/relationships/image" Target="../media/image15.png"/><Relationship Id="rId9" Type="http://schemas.openxmlformats.org/officeDocument/2006/relationships/image" Target="../media/image610.png"/><Relationship Id="rId14" Type="http://schemas.openxmlformats.org/officeDocument/2006/relationships/image" Target="../media/image1010.png"/><Relationship Id="rId22" Type="http://schemas.openxmlformats.org/officeDocument/2006/relationships/image" Target="../media/image18.png"/></Relationships>
</file>

<file path=ppt/slides/_rels/slide1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13.xml.rels><?xml version="1.0" encoding="UTF-8" standalone="yes"?>
<Relationships xmlns="http://schemas.openxmlformats.org/package/2006/relationships"><Relationship Id="rId8" Type="http://schemas.openxmlformats.org/officeDocument/2006/relationships/image" Target="../media/image350.png"/><Relationship Id="rId3" Type="http://schemas.openxmlformats.org/officeDocument/2006/relationships/image" Target="../media/image30.png"/><Relationship Id="rId7" Type="http://schemas.openxmlformats.org/officeDocument/2006/relationships/image" Target="../media/image340.png"/><Relationship Id="rId2"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330.png"/><Relationship Id="rId11" Type="http://schemas.openxmlformats.org/officeDocument/2006/relationships/image" Target="../media/image380.png"/><Relationship Id="rId5" Type="http://schemas.openxmlformats.org/officeDocument/2006/relationships/image" Target="../media/image320.png"/><Relationship Id="rId10" Type="http://schemas.openxmlformats.org/officeDocument/2006/relationships/image" Target="../media/image370.png"/><Relationship Id="rId4" Type="http://schemas.openxmlformats.org/officeDocument/2006/relationships/image" Target="../media/image31.png"/><Relationship Id="rId9" Type="http://schemas.openxmlformats.org/officeDocument/2006/relationships/image" Target="../media/image360.png"/></Relationships>
</file>

<file path=ppt/slides/_rels/slide14.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png"/><Relationship Id="rId2" Type="http://schemas.openxmlformats.org/officeDocument/2006/relationships/image" Target="../media/image42.png"/><Relationship Id="rId1" Type="http://schemas.openxmlformats.org/officeDocument/2006/relationships/slideLayout" Target="../slideLayouts/slideLayout7.xml"/><Relationship Id="rId6" Type="http://schemas.openxmlformats.org/officeDocument/2006/relationships/image" Target="../media/image46.pn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png"/><Relationship Id="rId4" Type="http://schemas.openxmlformats.org/officeDocument/2006/relationships/image" Target="../media/image44.png"/><Relationship Id="rId9" Type="http://schemas.openxmlformats.org/officeDocument/2006/relationships/image" Target="../media/image49.png"/></Relationships>
</file>

<file path=ppt/slides/_rels/slide15.xml.rels><?xml version="1.0" encoding="UTF-8" standalone="yes"?>
<Relationships xmlns="http://schemas.openxmlformats.org/package/2006/relationships"><Relationship Id="rId8" Type="http://schemas.openxmlformats.org/officeDocument/2006/relationships/image" Target="../media/image59.png"/><Relationship Id="rId13" Type="http://schemas.openxmlformats.org/officeDocument/2006/relationships/image" Target="../media/image64.png"/><Relationship Id="rId18" Type="http://schemas.openxmlformats.org/officeDocument/2006/relationships/image" Target="../media/image69.png"/><Relationship Id="rId3" Type="http://schemas.openxmlformats.org/officeDocument/2006/relationships/image" Target="../media/image54.png"/><Relationship Id="rId7" Type="http://schemas.openxmlformats.org/officeDocument/2006/relationships/image" Target="../media/image58.png"/><Relationship Id="rId12" Type="http://schemas.openxmlformats.org/officeDocument/2006/relationships/image" Target="../media/image63.png"/><Relationship Id="rId17" Type="http://schemas.openxmlformats.org/officeDocument/2006/relationships/image" Target="../media/image68.png"/><Relationship Id="rId2" Type="http://schemas.openxmlformats.org/officeDocument/2006/relationships/image" Target="../media/image53.png"/><Relationship Id="rId16" Type="http://schemas.openxmlformats.org/officeDocument/2006/relationships/image" Target="../media/image67.png"/><Relationship Id="rId1" Type="http://schemas.openxmlformats.org/officeDocument/2006/relationships/slideLayout" Target="../slideLayouts/slideLayout7.xml"/><Relationship Id="rId6" Type="http://schemas.openxmlformats.org/officeDocument/2006/relationships/image" Target="../media/image57.png"/><Relationship Id="rId11" Type="http://schemas.openxmlformats.org/officeDocument/2006/relationships/image" Target="../media/image62.png"/><Relationship Id="rId5" Type="http://schemas.openxmlformats.org/officeDocument/2006/relationships/image" Target="../media/image56.png"/><Relationship Id="rId15" Type="http://schemas.openxmlformats.org/officeDocument/2006/relationships/image" Target="../media/image66.png"/><Relationship Id="rId10" Type="http://schemas.openxmlformats.org/officeDocument/2006/relationships/image" Target="../media/image61.png"/><Relationship Id="rId4" Type="http://schemas.openxmlformats.org/officeDocument/2006/relationships/image" Target="../media/image55.png"/><Relationship Id="rId9" Type="http://schemas.openxmlformats.org/officeDocument/2006/relationships/image" Target="../media/image60.png"/><Relationship Id="rId14" Type="http://schemas.openxmlformats.org/officeDocument/2006/relationships/image" Target="../media/image65.png"/></Relationships>
</file>

<file path=ppt/slides/_rels/slide16.xml.rels><?xml version="1.0" encoding="UTF-8" standalone="yes"?>
<Relationships xmlns="http://schemas.openxmlformats.org/package/2006/relationships"><Relationship Id="rId8" Type="http://schemas.openxmlformats.org/officeDocument/2006/relationships/image" Target="../media/image76.png"/><Relationship Id="rId3" Type="http://schemas.openxmlformats.org/officeDocument/2006/relationships/image" Target="../media/image71.png"/><Relationship Id="rId7" Type="http://schemas.openxmlformats.org/officeDocument/2006/relationships/image" Target="../media/image75.png"/><Relationship Id="rId2" Type="http://schemas.openxmlformats.org/officeDocument/2006/relationships/image" Target="../media/image70.png"/><Relationship Id="rId1" Type="http://schemas.openxmlformats.org/officeDocument/2006/relationships/slideLayout" Target="../slideLayouts/slideLayout7.xml"/><Relationship Id="rId6" Type="http://schemas.openxmlformats.org/officeDocument/2006/relationships/image" Target="../media/image74.png"/><Relationship Id="rId11" Type="http://schemas.openxmlformats.org/officeDocument/2006/relationships/image" Target="../media/image79.png"/><Relationship Id="rId5" Type="http://schemas.openxmlformats.org/officeDocument/2006/relationships/image" Target="../media/image73.png"/><Relationship Id="rId10" Type="http://schemas.openxmlformats.org/officeDocument/2006/relationships/image" Target="../media/image78.png"/><Relationship Id="rId4" Type="http://schemas.openxmlformats.org/officeDocument/2006/relationships/image" Target="../media/image72.png"/><Relationship Id="rId9" Type="http://schemas.openxmlformats.org/officeDocument/2006/relationships/image" Target="../media/image77.png"/></Relationships>
</file>

<file path=ppt/slides/_rels/slide17.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image" Target="../media/image81.png"/><Relationship Id="rId7" Type="http://schemas.openxmlformats.org/officeDocument/2006/relationships/image" Target="../media/image85.png"/><Relationship Id="rId2" Type="http://schemas.openxmlformats.org/officeDocument/2006/relationships/image" Target="../media/image80.png"/><Relationship Id="rId1" Type="http://schemas.openxmlformats.org/officeDocument/2006/relationships/slideLayout" Target="../slideLayouts/slideLayout7.xml"/><Relationship Id="rId6" Type="http://schemas.openxmlformats.org/officeDocument/2006/relationships/image" Target="../media/image84.png"/><Relationship Id="rId5" Type="http://schemas.openxmlformats.org/officeDocument/2006/relationships/image" Target="../media/image83.png"/><Relationship Id="rId4" Type="http://schemas.openxmlformats.org/officeDocument/2006/relationships/image" Target="../media/image82.png"/></Relationships>
</file>

<file path=ppt/slides/_rels/slide18.xml.rels><?xml version="1.0" encoding="UTF-8" standalone="yes"?>
<Relationships xmlns="http://schemas.openxmlformats.org/package/2006/relationships"><Relationship Id="rId3" Type="http://schemas.openxmlformats.org/officeDocument/2006/relationships/image" Target="../media/image712.png"/><Relationship Id="rId2" Type="http://schemas.openxmlformats.org/officeDocument/2006/relationships/image" Target="../media/image701.png"/><Relationship Id="rId1" Type="http://schemas.openxmlformats.org/officeDocument/2006/relationships/slideLayout" Target="../slideLayouts/slideLayout7.xml"/><Relationship Id="rId5" Type="http://schemas.openxmlformats.org/officeDocument/2006/relationships/image" Target="../media/image721.png"/><Relationship Id="rId4" Type="http://schemas.openxmlformats.org/officeDocument/2006/relationships/image" Target="../media/image411.png"/></Relationships>
</file>

<file path=ppt/slides/_rels/slide19.xml.rels><?xml version="1.0" encoding="UTF-8" standalone="yes"?>
<Relationships xmlns="http://schemas.openxmlformats.org/package/2006/relationships"><Relationship Id="rId8" Type="http://schemas.openxmlformats.org/officeDocument/2006/relationships/image" Target="../media/image481.png"/><Relationship Id="rId3" Type="http://schemas.openxmlformats.org/officeDocument/2006/relationships/image" Target="../media/image430.png"/><Relationship Id="rId7" Type="http://schemas.openxmlformats.org/officeDocument/2006/relationships/image" Target="../media/image470.png"/><Relationship Id="rId2" Type="http://schemas.openxmlformats.org/officeDocument/2006/relationships/image" Target="../media/image420.png"/><Relationship Id="rId1" Type="http://schemas.openxmlformats.org/officeDocument/2006/relationships/slideLayout" Target="../slideLayouts/slideLayout7.xml"/><Relationship Id="rId6" Type="http://schemas.openxmlformats.org/officeDocument/2006/relationships/image" Target="../media/image460.png"/><Relationship Id="rId5" Type="http://schemas.openxmlformats.org/officeDocument/2006/relationships/image" Target="../media/image450.png"/><Relationship Id="rId4" Type="http://schemas.openxmlformats.org/officeDocument/2006/relationships/image" Target="../media/image44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540.png"/><Relationship Id="rId3" Type="http://schemas.openxmlformats.org/officeDocument/2006/relationships/image" Target="../media/image490.png"/><Relationship Id="rId7" Type="http://schemas.openxmlformats.org/officeDocument/2006/relationships/image" Target="../media/image530.png"/><Relationship Id="rId2" Type="http://schemas.openxmlformats.org/officeDocument/2006/relationships/image" Target="../media/image480.png"/><Relationship Id="rId1" Type="http://schemas.openxmlformats.org/officeDocument/2006/relationships/slideLayout" Target="../slideLayouts/slideLayout7.xml"/><Relationship Id="rId6" Type="http://schemas.openxmlformats.org/officeDocument/2006/relationships/image" Target="../media/image520.png"/><Relationship Id="rId11" Type="http://schemas.openxmlformats.org/officeDocument/2006/relationships/image" Target="../media/image570.png"/><Relationship Id="rId5" Type="http://schemas.openxmlformats.org/officeDocument/2006/relationships/image" Target="../media/image511.png"/><Relationship Id="rId10" Type="http://schemas.openxmlformats.org/officeDocument/2006/relationships/image" Target="../media/image560.png"/><Relationship Id="rId4" Type="http://schemas.openxmlformats.org/officeDocument/2006/relationships/image" Target="../media/image500.png"/><Relationship Id="rId9" Type="http://schemas.openxmlformats.org/officeDocument/2006/relationships/image" Target="../media/image550.png"/></Relationships>
</file>

<file path=ppt/slides/_rels/slide21.xml.rels><?xml version="1.0" encoding="UTF-8" standalone="yes"?>
<Relationships xmlns="http://schemas.openxmlformats.org/package/2006/relationships"><Relationship Id="rId3" Type="http://schemas.openxmlformats.org/officeDocument/2006/relationships/image" Target="../media/image590.png"/><Relationship Id="rId2" Type="http://schemas.openxmlformats.org/officeDocument/2006/relationships/image" Target="../media/image580.png"/><Relationship Id="rId1" Type="http://schemas.openxmlformats.org/officeDocument/2006/relationships/slideLayout" Target="../slideLayouts/slideLayout7.xml"/><Relationship Id="rId6" Type="http://schemas.openxmlformats.org/officeDocument/2006/relationships/image" Target="../media/image620.png"/><Relationship Id="rId5" Type="http://schemas.openxmlformats.org/officeDocument/2006/relationships/image" Target="../media/image611.png"/><Relationship Id="rId4" Type="http://schemas.openxmlformats.org/officeDocument/2006/relationships/image" Target="../media/image600.png"/></Relationships>
</file>

<file path=ppt/slides/_rels/slide22.xml.rels><?xml version="1.0" encoding="UTF-8" standalone="yes"?>
<Relationships xmlns="http://schemas.openxmlformats.org/package/2006/relationships"><Relationship Id="rId3" Type="http://schemas.openxmlformats.org/officeDocument/2006/relationships/image" Target="../media/image640.png"/><Relationship Id="rId2" Type="http://schemas.openxmlformats.org/officeDocument/2006/relationships/image" Target="../media/image630.png"/><Relationship Id="rId1" Type="http://schemas.openxmlformats.org/officeDocument/2006/relationships/slideLayout" Target="../slideLayouts/slideLayout7.xml"/><Relationship Id="rId6" Type="http://schemas.openxmlformats.org/officeDocument/2006/relationships/image" Target="../media/image670.png"/><Relationship Id="rId5" Type="http://schemas.openxmlformats.org/officeDocument/2006/relationships/image" Target="../media/image660.png"/><Relationship Id="rId4" Type="http://schemas.openxmlformats.org/officeDocument/2006/relationships/image" Target="../media/image650.png"/></Relationships>
</file>

<file path=ppt/slides/_rels/slide23.xml.rels><?xml version="1.0" encoding="UTF-8" standalone="yes"?>
<Relationships xmlns="http://schemas.openxmlformats.org/package/2006/relationships"><Relationship Id="rId3" Type="http://schemas.openxmlformats.org/officeDocument/2006/relationships/image" Target="../media/image680.png"/><Relationship Id="rId2" Type="http://schemas.openxmlformats.org/officeDocument/2006/relationships/image" Target="../media/image630.png"/><Relationship Id="rId1" Type="http://schemas.openxmlformats.org/officeDocument/2006/relationships/slideLayout" Target="../slideLayouts/slideLayout7.xml"/><Relationship Id="rId6" Type="http://schemas.openxmlformats.org/officeDocument/2006/relationships/image" Target="../media/image711.png"/><Relationship Id="rId5" Type="http://schemas.openxmlformats.org/officeDocument/2006/relationships/image" Target="../media/image700.png"/><Relationship Id="rId4" Type="http://schemas.openxmlformats.org/officeDocument/2006/relationships/image" Target="../media/image690.png"/></Relationships>
</file>

<file path=ppt/slides/_rels/slide24.xml.rels><?xml version="1.0" encoding="UTF-8" standalone="yes"?>
<Relationships xmlns="http://schemas.openxmlformats.org/package/2006/relationships"><Relationship Id="rId8" Type="http://schemas.openxmlformats.org/officeDocument/2006/relationships/image" Target="../media/image770.png"/><Relationship Id="rId3" Type="http://schemas.openxmlformats.org/officeDocument/2006/relationships/image" Target="../media/image730.png"/><Relationship Id="rId7" Type="http://schemas.openxmlformats.org/officeDocument/2006/relationships/image" Target="../media/image760.png"/><Relationship Id="rId2" Type="http://schemas.openxmlformats.org/officeDocument/2006/relationships/image" Target="../media/image720.png"/><Relationship Id="rId1" Type="http://schemas.openxmlformats.org/officeDocument/2006/relationships/slideLayout" Target="../slideLayouts/slideLayout7.xml"/><Relationship Id="rId6" Type="http://schemas.openxmlformats.org/officeDocument/2006/relationships/image" Target="../media/image750.png"/><Relationship Id="rId5" Type="http://schemas.openxmlformats.org/officeDocument/2006/relationships/image" Target="../media/image511.png"/><Relationship Id="rId4" Type="http://schemas.openxmlformats.org/officeDocument/2006/relationships/image" Target="../media/image740.png"/><Relationship Id="rId9" Type="http://schemas.openxmlformats.org/officeDocument/2006/relationships/image" Target="../media/image781.png"/></Relationships>
</file>

<file path=ppt/slides/_rels/slide25.xml.rels><?xml version="1.0" encoding="UTF-8" standalone="yes"?>
<Relationships xmlns="http://schemas.openxmlformats.org/package/2006/relationships"><Relationship Id="rId8" Type="http://schemas.openxmlformats.org/officeDocument/2006/relationships/image" Target="../media/image840.png"/><Relationship Id="rId3" Type="http://schemas.openxmlformats.org/officeDocument/2006/relationships/image" Target="../media/image790.png"/><Relationship Id="rId7" Type="http://schemas.openxmlformats.org/officeDocument/2006/relationships/image" Target="../media/image830.png"/><Relationship Id="rId2" Type="http://schemas.openxmlformats.org/officeDocument/2006/relationships/image" Target="../media/image780.png"/><Relationship Id="rId1" Type="http://schemas.openxmlformats.org/officeDocument/2006/relationships/slideLayout" Target="../slideLayouts/slideLayout7.xml"/><Relationship Id="rId6" Type="http://schemas.openxmlformats.org/officeDocument/2006/relationships/image" Target="../media/image820.png"/><Relationship Id="rId5" Type="http://schemas.openxmlformats.org/officeDocument/2006/relationships/image" Target="../media/image811.png"/><Relationship Id="rId4" Type="http://schemas.openxmlformats.org/officeDocument/2006/relationships/image" Target="../media/image800.png"/><Relationship Id="rId9" Type="http://schemas.openxmlformats.org/officeDocument/2006/relationships/image" Target="../media/image850.png"/></Relationships>
</file>

<file path=ppt/slides/_rels/slide26.xml.rels><?xml version="1.0" encoding="UTF-8" standalone="yes"?>
<Relationships xmlns="http://schemas.openxmlformats.org/package/2006/relationships"><Relationship Id="rId8" Type="http://schemas.openxmlformats.org/officeDocument/2006/relationships/image" Target="../media/image92.png"/><Relationship Id="rId3" Type="http://schemas.openxmlformats.org/officeDocument/2006/relationships/image" Target="../media/image87.png"/><Relationship Id="rId7" Type="http://schemas.openxmlformats.org/officeDocument/2006/relationships/image" Target="../media/image91.png"/><Relationship Id="rId2" Type="http://schemas.openxmlformats.org/officeDocument/2006/relationships/image" Target="../media/image860.png"/><Relationship Id="rId1" Type="http://schemas.openxmlformats.org/officeDocument/2006/relationships/slideLayout" Target="../slideLayouts/slideLayout7.xml"/><Relationship Id="rId6" Type="http://schemas.openxmlformats.org/officeDocument/2006/relationships/image" Target="../media/image90.png"/><Relationship Id="rId5" Type="http://schemas.openxmlformats.org/officeDocument/2006/relationships/image" Target="../media/image89.png"/><Relationship Id="rId4" Type="http://schemas.openxmlformats.org/officeDocument/2006/relationships/image" Target="../media/image88.png"/><Relationship Id="rId9" Type="http://schemas.openxmlformats.org/officeDocument/2006/relationships/image" Target="../media/image93.png"/></Relationships>
</file>

<file path=ppt/slides/_rels/slide27.xml.rels><?xml version="1.0" encoding="UTF-8" standalone="yes"?>
<Relationships xmlns="http://schemas.openxmlformats.org/package/2006/relationships"><Relationship Id="rId8" Type="http://schemas.openxmlformats.org/officeDocument/2006/relationships/image" Target="../media/image100.png"/><Relationship Id="rId13" Type="http://schemas.openxmlformats.org/officeDocument/2006/relationships/image" Target="../media/image105.png"/><Relationship Id="rId18" Type="http://schemas.openxmlformats.org/officeDocument/2006/relationships/image" Target="../media/image110.png"/><Relationship Id="rId3" Type="http://schemas.openxmlformats.org/officeDocument/2006/relationships/image" Target="../media/image95.png"/><Relationship Id="rId7" Type="http://schemas.openxmlformats.org/officeDocument/2006/relationships/image" Target="../media/image99.png"/><Relationship Id="rId12" Type="http://schemas.openxmlformats.org/officeDocument/2006/relationships/image" Target="../media/image104.png"/><Relationship Id="rId17" Type="http://schemas.openxmlformats.org/officeDocument/2006/relationships/image" Target="../media/image109.png"/><Relationship Id="rId2" Type="http://schemas.openxmlformats.org/officeDocument/2006/relationships/image" Target="../media/image94.png"/><Relationship Id="rId16" Type="http://schemas.openxmlformats.org/officeDocument/2006/relationships/image" Target="../media/image108.png"/><Relationship Id="rId1" Type="http://schemas.openxmlformats.org/officeDocument/2006/relationships/slideLayout" Target="../slideLayouts/slideLayout7.xml"/><Relationship Id="rId6" Type="http://schemas.openxmlformats.org/officeDocument/2006/relationships/image" Target="../media/image98.png"/><Relationship Id="rId11" Type="http://schemas.openxmlformats.org/officeDocument/2006/relationships/image" Target="../media/image103.png"/><Relationship Id="rId5" Type="http://schemas.openxmlformats.org/officeDocument/2006/relationships/image" Target="../media/image97.png"/><Relationship Id="rId15" Type="http://schemas.openxmlformats.org/officeDocument/2006/relationships/image" Target="../media/image107.png"/><Relationship Id="rId10" Type="http://schemas.openxmlformats.org/officeDocument/2006/relationships/image" Target="../media/image102.png"/><Relationship Id="rId19" Type="http://schemas.openxmlformats.org/officeDocument/2006/relationships/image" Target="../media/image111.png"/><Relationship Id="rId4" Type="http://schemas.openxmlformats.org/officeDocument/2006/relationships/image" Target="../media/image96.png"/><Relationship Id="rId9" Type="http://schemas.openxmlformats.org/officeDocument/2006/relationships/image" Target="../media/image101.png"/><Relationship Id="rId14" Type="http://schemas.openxmlformats.org/officeDocument/2006/relationships/image" Target="../media/image106.png"/></Relationships>
</file>

<file path=ppt/slides/_rels/slide28.xml.rels><?xml version="1.0" encoding="UTF-8" standalone="yes"?>
<Relationships xmlns="http://schemas.openxmlformats.org/package/2006/relationships"><Relationship Id="rId8" Type="http://schemas.openxmlformats.org/officeDocument/2006/relationships/image" Target="../media/image118.png"/><Relationship Id="rId13" Type="http://schemas.openxmlformats.org/officeDocument/2006/relationships/image" Target="../media/image123.png"/><Relationship Id="rId3" Type="http://schemas.openxmlformats.org/officeDocument/2006/relationships/image" Target="../media/image113.png"/><Relationship Id="rId7" Type="http://schemas.openxmlformats.org/officeDocument/2006/relationships/image" Target="../media/image117.png"/><Relationship Id="rId12" Type="http://schemas.openxmlformats.org/officeDocument/2006/relationships/image" Target="../media/image122.png"/><Relationship Id="rId17" Type="http://schemas.openxmlformats.org/officeDocument/2006/relationships/image" Target="../media/image127.png"/><Relationship Id="rId2" Type="http://schemas.openxmlformats.org/officeDocument/2006/relationships/image" Target="../media/image112.png"/><Relationship Id="rId16" Type="http://schemas.openxmlformats.org/officeDocument/2006/relationships/image" Target="../media/image126.png"/><Relationship Id="rId1" Type="http://schemas.openxmlformats.org/officeDocument/2006/relationships/slideLayout" Target="../slideLayouts/slideLayout7.xml"/><Relationship Id="rId6" Type="http://schemas.openxmlformats.org/officeDocument/2006/relationships/image" Target="../media/image116.png"/><Relationship Id="rId11" Type="http://schemas.openxmlformats.org/officeDocument/2006/relationships/image" Target="../media/image121.png"/><Relationship Id="rId5" Type="http://schemas.openxmlformats.org/officeDocument/2006/relationships/image" Target="../media/image115.png"/><Relationship Id="rId15" Type="http://schemas.openxmlformats.org/officeDocument/2006/relationships/image" Target="../media/image125.png"/><Relationship Id="rId10" Type="http://schemas.openxmlformats.org/officeDocument/2006/relationships/image" Target="../media/image120.png"/><Relationship Id="rId4" Type="http://schemas.openxmlformats.org/officeDocument/2006/relationships/image" Target="../media/image114.png"/><Relationship Id="rId9" Type="http://schemas.openxmlformats.org/officeDocument/2006/relationships/image" Target="../media/image119.png"/><Relationship Id="rId14" Type="http://schemas.openxmlformats.org/officeDocument/2006/relationships/image" Target="../media/image124.png"/></Relationships>
</file>

<file path=ppt/slides/_rels/slide29.xml.rels><?xml version="1.0" encoding="UTF-8" standalone="yes"?>
<Relationships xmlns="http://schemas.openxmlformats.org/package/2006/relationships"><Relationship Id="rId8" Type="http://schemas.openxmlformats.org/officeDocument/2006/relationships/image" Target="../media/image134.png"/><Relationship Id="rId3" Type="http://schemas.openxmlformats.org/officeDocument/2006/relationships/image" Target="../media/image129.png"/><Relationship Id="rId7" Type="http://schemas.openxmlformats.org/officeDocument/2006/relationships/image" Target="../media/image133.png"/><Relationship Id="rId2" Type="http://schemas.openxmlformats.org/officeDocument/2006/relationships/image" Target="../media/image128.png"/><Relationship Id="rId1" Type="http://schemas.openxmlformats.org/officeDocument/2006/relationships/slideLayout" Target="../slideLayouts/slideLayout7.xml"/><Relationship Id="rId6" Type="http://schemas.openxmlformats.org/officeDocument/2006/relationships/image" Target="../media/image132.png"/><Relationship Id="rId5" Type="http://schemas.openxmlformats.org/officeDocument/2006/relationships/image" Target="../media/image131.png"/><Relationship Id="rId4" Type="http://schemas.openxmlformats.org/officeDocument/2006/relationships/image" Target="../media/image13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41.png"/><Relationship Id="rId3" Type="http://schemas.openxmlformats.org/officeDocument/2006/relationships/image" Target="../media/image136.png"/><Relationship Id="rId7" Type="http://schemas.openxmlformats.org/officeDocument/2006/relationships/image" Target="../media/image140.png"/><Relationship Id="rId2" Type="http://schemas.openxmlformats.org/officeDocument/2006/relationships/image" Target="../media/image135.png"/><Relationship Id="rId1" Type="http://schemas.openxmlformats.org/officeDocument/2006/relationships/slideLayout" Target="../slideLayouts/slideLayout7.xml"/><Relationship Id="rId6" Type="http://schemas.openxmlformats.org/officeDocument/2006/relationships/image" Target="../media/image139.png"/><Relationship Id="rId5" Type="http://schemas.openxmlformats.org/officeDocument/2006/relationships/image" Target="../media/image138.png"/><Relationship Id="rId4" Type="http://schemas.openxmlformats.org/officeDocument/2006/relationships/image" Target="../media/image137.png"/><Relationship Id="rId9" Type="http://schemas.openxmlformats.org/officeDocument/2006/relationships/image" Target="../media/image14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png"/><Relationship Id="rId3" Type="http://schemas.openxmlformats.org/officeDocument/2006/relationships/image" Target="../media/image1.png"/><Relationship Id="rId7" Type="http://schemas.openxmlformats.org/officeDocument/2006/relationships/image" Target="../media/image34.png"/><Relationship Id="rId12" Type="http://schemas.openxmlformats.org/officeDocument/2006/relationships/image" Target="../media/image39.png"/><Relationship Id="rId2" Type="http://schemas.openxmlformats.org/officeDocument/2006/relationships/image" Target="../media/image290.png"/><Relationship Id="rId1" Type="http://schemas.openxmlformats.org/officeDocument/2006/relationships/slideLayout" Target="../slideLayouts/slideLayout7.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png"/><Relationship Id="rId4" Type="http://schemas.openxmlformats.org/officeDocument/2006/relationships/image" Target="../media/image310.png"/><Relationship Id="rId9" Type="http://schemas.openxmlformats.org/officeDocument/2006/relationships/image" Target="../media/image36.png"/><Relationship Id="rId14" Type="http://schemas.openxmlformats.org/officeDocument/2006/relationships/image" Target="../media/image41.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5995" y="550390"/>
            <a:ext cx="5982984" cy="4801314"/>
          </a:xfrm>
          <a:prstGeom prst="rect">
            <a:avLst/>
          </a:prstGeom>
          <a:noFill/>
        </p:spPr>
        <p:txBody>
          <a:bodyPr wrap="square" rtlCol="0">
            <a:spAutoFit/>
          </a:bodyPr>
          <a:lstStyle/>
          <a:p>
            <a:pPr algn="ctr"/>
            <a:r>
              <a:rPr lang="en-US" sz="2800" dirty="0" smtClean="0">
                <a:latin typeface="Times New Roman" panose="02020603050405020304" pitchFamily="18" charset="0"/>
                <a:cs typeface="Times New Roman" panose="02020603050405020304" pitchFamily="18" charset="0"/>
              </a:rPr>
              <a:t>Process Control</a:t>
            </a:r>
          </a:p>
          <a:p>
            <a:pPr algn="ctr"/>
            <a:r>
              <a:rPr lang="en-US" sz="2800" dirty="0">
                <a:latin typeface="Times New Roman" panose="02020603050405020304" pitchFamily="18" charset="0"/>
                <a:cs typeface="Times New Roman" panose="02020603050405020304" pitchFamily="18" charset="0"/>
              </a:rPr>
              <a:t>Course </a:t>
            </a:r>
            <a:r>
              <a:rPr lang="en-US" sz="2800" dirty="0" smtClean="0">
                <a:latin typeface="Times New Roman" panose="02020603050405020304" pitchFamily="18" charset="0"/>
                <a:cs typeface="Times New Roman" panose="02020603050405020304" pitchFamily="18" charset="0"/>
              </a:rPr>
              <a:t>II</a:t>
            </a:r>
          </a:p>
          <a:p>
            <a:pPr algn="ctr"/>
            <a:endParaRPr lang="en-US" sz="2800" dirty="0" smtClean="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Lecture </a:t>
            </a:r>
            <a:r>
              <a:rPr lang="en-US" sz="5400" dirty="0" smtClean="0">
                <a:solidFill>
                  <a:srgbClr val="FF0000"/>
                </a:solidFill>
                <a:latin typeface="Times New Roman" panose="02020603050405020304" pitchFamily="18" charset="0"/>
                <a:cs typeface="Times New Roman" panose="02020603050405020304" pitchFamily="18" charset="0"/>
              </a:rPr>
              <a:t>8</a:t>
            </a:r>
          </a:p>
          <a:p>
            <a:pPr algn="ctr"/>
            <a:endParaRPr lang="en-US" sz="2800" dirty="0" smtClean="0">
              <a:latin typeface="Times New Roman" panose="02020603050405020304" pitchFamily="18" charset="0"/>
              <a:cs typeface="Times New Roman" panose="02020603050405020304" pitchFamily="18" charset="0"/>
            </a:endParaRPr>
          </a:p>
          <a:p>
            <a:pPr algn="ctr"/>
            <a:r>
              <a:rPr lang="en-US" sz="2800" b="1" dirty="0" smtClean="0">
                <a:solidFill>
                  <a:srgbClr val="FF0000"/>
                </a:solidFill>
                <a:latin typeface="Times New Roman" panose="02020603050405020304" pitchFamily="18" charset="0"/>
                <a:cs typeface="Times New Roman" panose="02020603050405020304" pitchFamily="18" charset="0"/>
              </a:rPr>
              <a:t>The Stability</a:t>
            </a:r>
          </a:p>
          <a:p>
            <a:pPr algn="ctr"/>
            <a:r>
              <a:rPr lang="en-US" sz="2800" b="1" dirty="0" smtClean="0">
                <a:solidFill>
                  <a:srgbClr val="FF0000"/>
                </a:solidFill>
                <a:latin typeface="Times New Roman" panose="02020603050405020304" pitchFamily="18" charset="0"/>
                <a:cs typeface="Times New Roman" panose="02020603050405020304" pitchFamily="18" charset="0"/>
              </a:rPr>
              <a:t>Part I</a:t>
            </a:r>
            <a:endParaRPr lang="en-US" sz="2800" b="1" dirty="0">
              <a:solidFill>
                <a:srgbClr val="FF0000"/>
              </a:solidFill>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endParaRPr lang="en-US" sz="2800" dirty="0" smtClean="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79CEC5-4AF1-4231-8679-6B610D32C3E2}" type="slidenum">
              <a:rPr lang="en-US" smtClean="0"/>
              <a:t>1</a:t>
            </a:fld>
            <a:endParaRPr lang="en-US"/>
          </a:p>
        </p:txBody>
      </p:sp>
      <p:sp>
        <p:nvSpPr>
          <p:cNvPr id="4" name="TextBox 3"/>
          <p:cNvSpPr txBox="1"/>
          <p:nvPr/>
        </p:nvSpPr>
        <p:spPr>
          <a:xfrm>
            <a:off x="3260678" y="4520707"/>
            <a:ext cx="5349922" cy="830997"/>
          </a:xfrm>
          <a:prstGeom prst="rect">
            <a:avLst/>
          </a:prstGeom>
          <a:noFill/>
        </p:spPr>
        <p:txBody>
          <a:bodyPr wrap="square" rtlCol="0">
            <a:spAutoFit/>
          </a:bodyPr>
          <a:lstStyle/>
          <a:p>
            <a:pPr algn="ctr"/>
            <a:r>
              <a:rPr lang="en-US" sz="2400" b="1" dirty="0" smtClean="0">
                <a:solidFill>
                  <a:srgbClr val="002060"/>
                </a:solidFill>
                <a:latin typeface="Times New Roman" panose="02020603050405020304" pitchFamily="18" charset="0"/>
                <a:cs typeface="Times New Roman" panose="02020603050405020304" pitchFamily="18" charset="0"/>
              </a:rPr>
              <a:t>By</a:t>
            </a:r>
          </a:p>
          <a:p>
            <a:pPr algn="ctr"/>
            <a:r>
              <a:rPr lang="en-US" sz="2400" b="1" dirty="0" smtClean="0">
                <a:solidFill>
                  <a:srgbClr val="002060"/>
                </a:solidFill>
                <a:latin typeface="Times New Roman" panose="02020603050405020304" pitchFamily="18" charset="0"/>
                <a:cs typeface="Times New Roman" panose="02020603050405020304" pitchFamily="18" charset="0"/>
              </a:rPr>
              <a:t>Prof. Alaa Kareem Mohammed</a:t>
            </a:r>
            <a:endParaRPr lang="en-US"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638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213" y="471949"/>
            <a:ext cx="4300687"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4- Characteristic Equation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211597" y="446691"/>
            <a:ext cx="2344994" cy="584775"/>
          </a:xfrm>
          <a:prstGeom prst="rect">
            <a:avLst/>
          </a:prstGeom>
          <a:noFill/>
        </p:spPr>
        <p:txBody>
          <a:bodyPr wrap="square" rtlCol="0">
            <a:spAutoFit/>
          </a:bodyPr>
          <a:lstStyle/>
          <a:p>
            <a:r>
              <a:rPr lang="ar-IQ" sz="3200" dirty="0" smtClean="0"/>
              <a:t>المعادلة المميزة</a:t>
            </a:r>
            <a:endParaRPr lang="en-US" sz="3200" dirty="0"/>
          </a:p>
        </p:txBody>
      </p:sp>
      <p:sp>
        <p:nvSpPr>
          <p:cNvPr id="4" name="TextBox 3"/>
          <p:cNvSpPr txBox="1"/>
          <p:nvPr/>
        </p:nvSpPr>
        <p:spPr>
          <a:xfrm>
            <a:off x="516193" y="1238865"/>
            <a:ext cx="11179277"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Characteristic equation is the denominator of the transfer function of the closed loop equal to zero</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749820" y="2237877"/>
                <a:ext cx="2966774" cy="4641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𝑐</m:t>
                          </m:r>
                        </m:sub>
                      </m:sSub>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𝑣</m:t>
                          </m:r>
                        </m:sub>
                      </m:sSub>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𝑝</m:t>
                          </m:r>
                        </m:sub>
                      </m:sSub>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𝑚</m:t>
                          </m:r>
                        </m:sub>
                      </m:sSub>
                      <m:r>
                        <a:rPr lang="en-US" sz="2800" b="0" i="1" smtClean="0">
                          <a:latin typeface="Cambria Math" panose="02040503050406030204" pitchFamily="18" charset="0"/>
                        </a:rPr>
                        <m:t>=0</m:t>
                      </m:r>
                    </m:oMath>
                  </m:oMathPara>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749820" y="2237877"/>
                <a:ext cx="2966774" cy="46410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749820" y="3112948"/>
                <a:ext cx="2085186" cy="430887"/>
              </a:xfrm>
              <a:prstGeom prst="rect">
                <a:avLst/>
              </a:prstGeom>
              <a:solidFill>
                <a:schemeClr val="accent4">
                  <a:lumMod val="60000"/>
                  <a:lumOff val="4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m:t>
                      </m:r>
                      <m:r>
                        <a:rPr lang="en-US" sz="2800" b="0" i="1" smtClean="0">
                          <a:latin typeface="Cambria Math" panose="02040503050406030204" pitchFamily="18" charset="0"/>
                        </a:rPr>
                        <m:t>𝐺</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𝑚</m:t>
                          </m:r>
                        </m:sub>
                      </m:sSub>
                      <m:r>
                        <a:rPr lang="en-US" sz="2800" b="0" i="1" smtClean="0">
                          <a:latin typeface="Cambria Math" panose="02040503050406030204" pitchFamily="18" charset="0"/>
                        </a:rPr>
                        <m:t>=0</m:t>
                      </m:r>
                    </m:oMath>
                  </m:oMathPara>
                </a14:m>
                <a:endParaRPr lang="en-US"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749820" y="3112948"/>
                <a:ext cx="2085186"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661331" y="3723972"/>
                <a:ext cx="2815451" cy="490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𝑤h𝑒𝑟𝑒</m:t>
                      </m:r>
                      <m:r>
                        <a:rPr lang="en-US" sz="2400" i="1" smtClean="0">
                          <a:latin typeface="Cambria Math" panose="02040503050406030204" pitchFamily="18" charset="0"/>
                        </a:rPr>
                        <m:t> </m:t>
                      </m:r>
                      <m:r>
                        <a:rPr lang="en-US" sz="2400" i="1" smtClean="0">
                          <a:latin typeface="Cambria Math" panose="02040503050406030204" pitchFamily="18" charset="0"/>
                        </a:rPr>
                        <m:t>𝐺</m:t>
                      </m:r>
                      <m:r>
                        <a:rPr lang="en-US" sz="2400" i="1" smtClean="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𝐺</m:t>
                          </m:r>
                        </m:e>
                        <m:sub>
                          <m:r>
                            <a:rPr lang="en-US" sz="2400" i="1">
                              <a:latin typeface="Cambria Math" panose="02040503050406030204" pitchFamily="18" charset="0"/>
                            </a:rPr>
                            <m:t>𝑐</m:t>
                          </m:r>
                        </m:sub>
                      </m:sSub>
                      <m:sSub>
                        <m:sSubPr>
                          <m:ctrlPr>
                            <a:rPr lang="en-US" sz="2400" i="1">
                              <a:latin typeface="Cambria Math" panose="02040503050406030204" pitchFamily="18" charset="0"/>
                            </a:rPr>
                          </m:ctrlPr>
                        </m:sSubPr>
                        <m:e>
                          <m:r>
                            <a:rPr lang="en-US" sz="2400" i="1">
                              <a:latin typeface="Cambria Math" panose="02040503050406030204" pitchFamily="18" charset="0"/>
                            </a:rPr>
                            <m:t>𝐺</m:t>
                          </m:r>
                        </m:e>
                        <m:sub>
                          <m:r>
                            <a:rPr lang="en-US" sz="2400" b="0" i="1" smtClean="0">
                              <a:latin typeface="Cambria Math" panose="02040503050406030204" pitchFamily="18" charset="0"/>
                            </a:rPr>
                            <m:t>𝑣</m:t>
                          </m:r>
                        </m:sub>
                      </m:sSub>
                      <m:sSub>
                        <m:sSubPr>
                          <m:ctrlPr>
                            <a:rPr lang="en-US" sz="2400" i="1">
                              <a:latin typeface="Cambria Math" panose="02040503050406030204" pitchFamily="18" charset="0"/>
                            </a:rPr>
                          </m:ctrlPr>
                        </m:sSubPr>
                        <m:e>
                          <m:r>
                            <a:rPr lang="en-US" sz="2400" i="1">
                              <a:latin typeface="Cambria Math" panose="02040503050406030204" pitchFamily="18" charset="0"/>
                            </a:rPr>
                            <m:t>𝐺</m:t>
                          </m:r>
                        </m:e>
                        <m:sub>
                          <m:r>
                            <a:rPr lang="en-US" sz="2400" b="0" i="1" smtClean="0">
                              <a:latin typeface="Cambria Math" panose="02040503050406030204" pitchFamily="18" charset="0"/>
                            </a:rPr>
                            <m:t>𝑝</m:t>
                          </m:r>
                        </m:sub>
                      </m:sSub>
                    </m:oMath>
                  </m:oMathPara>
                </a14:m>
                <a:endParaRPr lang="en-US" sz="2400" dirty="0"/>
              </a:p>
            </p:txBody>
          </p:sp>
        </mc:Choice>
        <mc:Fallback xmlns="">
          <p:sp>
            <p:nvSpPr>
              <p:cNvPr id="8" name="Rectangle 7"/>
              <p:cNvSpPr>
                <a:spLocks noRot="1" noChangeAspect="1" noMove="1" noResize="1" noEditPoints="1" noAdjustHandles="1" noChangeArrowheads="1" noChangeShapeType="1" noTextEdit="1"/>
              </p:cNvSpPr>
              <p:nvPr/>
            </p:nvSpPr>
            <p:spPr>
              <a:xfrm>
                <a:off x="661331" y="3723972"/>
                <a:ext cx="2815451" cy="490199"/>
              </a:xfrm>
              <a:prstGeom prst="rect">
                <a:avLst/>
              </a:prstGeom>
              <a:blipFill>
                <a:blip r:embed="rId4"/>
                <a:stretch>
                  <a:fillRect b="-6250"/>
                </a:stretch>
              </a:blipFill>
            </p:spPr>
            <p:txBody>
              <a:bodyPr/>
              <a:lstStyle/>
              <a:p>
                <a:r>
                  <a:rPr lang="en-US">
                    <a:noFill/>
                  </a:rPr>
                  <a:t> </a:t>
                </a:r>
              </a:p>
            </p:txBody>
          </p:sp>
        </mc:Fallback>
      </mc:AlternateContent>
      <p:sp>
        <p:nvSpPr>
          <p:cNvPr id="11" name="Slide Number Placeholder 10"/>
          <p:cNvSpPr>
            <a:spLocks noGrp="1"/>
          </p:cNvSpPr>
          <p:nvPr>
            <p:ph type="sldNum" sz="quarter" idx="12"/>
          </p:nvPr>
        </p:nvSpPr>
        <p:spPr/>
        <p:txBody>
          <a:bodyPr/>
          <a:lstStyle/>
          <a:p>
            <a:fld id="{C1227082-9623-4AB1-B9BE-6FF402288CC8}" type="slidenum">
              <a:rPr lang="en-US" smtClean="0"/>
              <a:t>10</a:t>
            </a:fld>
            <a:endParaRPr lang="en-US"/>
          </a:p>
        </p:txBody>
      </p:sp>
      <p:grpSp>
        <p:nvGrpSpPr>
          <p:cNvPr id="7" name="Group 6"/>
          <p:cNvGrpSpPr/>
          <p:nvPr/>
        </p:nvGrpSpPr>
        <p:grpSpPr>
          <a:xfrm>
            <a:off x="4857950" y="3423747"/>
            <a:ext cx="6837520" cy="2631111"/>
            <a:chOff x="4137831" y="3129091"/>
            <a:chExt cx="6837520" cy="2631111"/>
          </a:xfrm>
        </p:grpSpPr>
        <mc:AlternateContent xmlns:mc="http://schemas.openxmlformats.org/markup-compatibility/2006" xmlns:a14="http://schemas.microsoft.com/office/drawing/2010/main">
          <mc:Choice Requires="a14">
            <p:sp>
              <p:nvSpPr>
                <p:cNvPr id="12" name="TextBox 3"/>
                <p:cNvSpPr txBox="1"/>
                <p:nvPr/>
              </p:nvSpPr>
              <p:spPr>
                <a:xfrm>
                  <a:off x="6403621" y="4386656"/>
                  <a:ext cx="546560" cy="400110"/>
                </a:xfrm>
                <a:prstGeom prst="rect">
                  <a:avLst/>
                </a:prstGeom>
                <a:noFill/>
                <a:ln>
                  <a:solidFill>
                    <a:sysClr val="windowText" lastClr="00000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𝐺</m:t>
                            </m:r>
                          </m:e>
                          <m:sub>
                            <m:r>
                              <a:rPr lang="en-US" sz="2000" b="0" i="1" smtClean="0">
                                <a:latin typeface="Cambria Math" panose="02040503050406030204" pitchFamily="18" charset="0"/>
                              </a:rPr>
                              <m:t>𝑐</m:t>
                            </m:r>
                          </m:sub>
                        </m:sSub>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2" name="TextBox 3"/>
                <p:cNvSpPr txBox="1">
                  <a:spLocks noRot="1" noChangeAspect="1" noMove="1" noResize="1" noEditPoints="1" noAdjustHandles="1" noChangeArrowheads="1" noChangeShapeType="1" noTextEdit="1"/>
                </p:cNvSpPr>
                <p:nvPr/>
              </p:nvSpPr>
              <p:spPr>
                <a:xfrm>
                  <a:off x="6403621" y="4386656"/>
                  <a:ext cx="546560" cy="400110"/>
                </a:xfrm>
                <a:prstGeom prst="rect">
                  <a:avLst/>
                </a:prstGeom>
                <a:blipFill>
                  <a:blip r:embed="rId5"/>
                  <a:stretch>
                    <a:fillRect/>
                  </a:stretch>
                </a:blipFill>
                <a:ln>
                  <a:solidFill>
                    <a:sysClr val="windowText" lastClr="000000"/>
                  </a:solidFill>
                </a:ln>
              </p:spPr>
              <p:txBody>
                <a:bodyPr/>
                <a:lstStyle/>
                <a:p>
                  <a:r>
                    <a:rPr lang="en-US">
                      <a:noFill/>
                    </a:rPr>
                    <a:t> </a:t>
                  </a:r>
                </a:p>
              </p:txBody>
            </p:sp>
          </mc:Fallback>
        </mc:AlternateContent>
        <p:grpSp>
          <p:nvGrpSpPr>
            <p:cNvPr id="13" name="Group 12"/>
            <p:cNvGrpSpPr/>
            <p:nvPr/>
          </p:nvGrpSpPr>
          <p:grpSpPr>
            <a:xfrm>
              <a:off x="5653403" y="4320511"/>
              <a:ext cx="457515" cy="492477"/>
              <a:chOff x="755873" y="859698"/>
              <a:chExt cx="345056" cy="310740"/>
            </a:xfrm>
          </p:grpSpPr>
          <p:sp>
            <p:nvSpPr>
              <p:cNvPr id="45" name="Oval 44"/>
              <p:cNvSpPr/>
              <p:nvPr/>
            </p:nvSpPr>
            <p:spPr>
              <a:xfrm>
                <a:off x="755873" y="859887"/>
                <a:ext cx="345056" cy="310551"/>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 name="TextBox 32"/>
              <p:cNvSpPr txBox="1"/>
              <p:nvPr/>
            </p:nvSpPr>
            <p:spPr>
              <a:xfrm>
                <a:off x="813364" y="859698"/>
                <a:ext cx="229870" cy="2330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400" dirty="0">
                  <a:effectLst/>
                  <a:latin typeface="Times New Roman" panose="02020603050405020304" pitchFamily="18" charset="0"/>
                  <a:ea typeface="Times New Roman" panose="02020603050405020304" pitchFamily="18" charset="0"/>
                </a:endParaRPr>
              </a:p>
            </p:txBody>
          </p:sp>
        </p:grpSp>
        <p:grpSp>
          <p:nvGrpSpPr>
            <p:cNvPr id="14" name="Group 13"/>
            <p:cNvGrpSpPr/>
            <p:nvPr/>
          </p:nvGrpSpPr>
          <p:grpSpPr>
            <a:xfrm>
              <a:off x="9301811" y="4378903"/>
              <a:ext cx="457515" cy="492477"/>
              <a:chOff x="4163308" y="859698"/>
              <a:chExt cx="345056" cy="310740"/>
            </a:xfrm>
          </p:grpSpPr>
          <p:sp>
            <p:nvSpPr>
              <p:cNvPr id="43" name="Oval 42"/>
              <p:cNvSpPr/>
              <p:nvPr/>
            </p:nvSpPr>
            <p:spPr>
              <a:xfrm>
                <a:off x="4163308" y="859887"/>
                <a:ext cx="345056" cy="310551"/>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 name="TextBox 30"/>
              <p:cNvSpPr txBox="1"/>
              <p:nvPr/>
            </p:nvSpPr>
            <p:spPr>
              <a:xfrm>
                <a:off x="4220718" y="859698"/>
                <a:ext cx="229870" cy="25245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2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p:txBody>
          </p:sp>
        </p:grpSp>
        <p:cxnSp>
          <p:nvCxnSpPr>
            <p:cNvPr id="15" name="Straight Arrow Connector 14"/>
            <p:cNvCxnSpPr/>
            <p:nvPr/>
          </p:nvCxnSpPr>
          <p:spPr>
            <a:xfrm>
              <a:off x="6980417" y="4594770"/>
              <a:ext cx="334131" cy="0"/>
            </a:xfrm>
            <a:prstGeom prst="straightConnector1">
              <a:avLst/>
            </a:prstGeom>
            <a:noFill/>
            <a:ln w="12700" cap="flat" cmpd="sng" algn="ctr">
              <a:solidFill>
                <a:sysClr val="windowText" lastClr="000000"/>
              </a:solidFill>
              <a:prstDash val="solid"/>
              <a:miter lim="800000"/>
              <a:tailEnd type="triangle"/>
            </a:ln>
            <a:effectLst/>
          </p:spPr>
        </p:cxnSp>
        <p:cxnSp>
          <p:nvCxnSpPr>
            <p:cNvPr id="16" name="Straight Arrow Connector 15"/>
            <p:cNvCxnSpPr/>
            <p:nvPr/>
          </p:nvCxnSpPr>
          <p:spPr>
            <a:xfrm>
              <a:off x="7844531" y="4625291"/>
              <a:ext cx="548640" cy="0"/>
            </a:xfrm>
            <a:prstGeom prst="straightConnector1">
              <a:avLst/>
            </a:prstGeom>
            <a:noFill/>
            <a:ln w="12700" cap="flat" cmpd="sng" algn="ctr">
              <a:solidFill>
                <a:sysClr val="windowText" lastClr="000000"/>
              </a:solidFill>
              <a:prstDash val="solid"/>
              <a:miter lim="800000"/>
              <a:tailEnd type="triangle"/>
            </a:ln>
            <a:effectLst/>
          </p:spPr>
        </p:cxnSp>
        <p:cxnSp>
          <p:nvCxnSpPr>
            <p:cNvPr id="17" name="Straight Arrow Connector 16"/>
            <p:cNvCxnSpPr/>
            <p:nvPr/>
          </p:nvCxnSpPr>
          <p:spPr>
            <a:xfrm>
              <a:off x="6117223" y="4594770"/>
              <a:ext cx="286398" cy="0"/>
            </a:xfrm>
            <a:prstGeom prst="straightConnector1">
              <a:avLst/>
            </a:prstGeom>
            <a:noFill/>
            <a:ln w="12700" cap="flat" cmpd="sng" algn="ctr">
              <a:solidFill>
                <a:sysClr val="windowText" lastClr="000000"/>
              </a:solidFill>
              <a:prstDash val="solid"/>
              <a:miter lim="800000"/>
              <a:tailEnd type="triangle"/>
            </a:ln>
            <a:effectLst/>
          </p:spPr>
        </p:cxnSp>
        <p:cxnSp>
          <p:nvCxnSpPr>
            <p:cNvPr id="18" name="Straight Arrow Connector 17"/>
            <p:cNvCxnSpPr/>
            <p:nvPr/>
          </p:nvCxnSpPr>
          <p:spPr>
            <a:xfrm>
              <a:off x="8973306" y="4624533"/>
              <a:ext cx="334131" cy="0"/>
            </a:xfrm>
            <a:prstGeom prst="straightConnector1">
              <a:avLst/>
            </a:prstGeom>
            <a:noFill/>
            <a:ln w="12700" cap="flat" cmpd="sng" algn="ctr">
              <a:solidFill>
                <a:sysClr val="windowText" lastClr="000000"/>
              </a:solidFill>
              <a:prstDash val="solid"/>
              <a:miter lim="800000"/>
              <a:tailEnd type="triangle"/>
            </a:ln>
            <a:effectLst/>
          </p:spPr>
        </p:cxnSp>
        <p:cxnSp>
          <p:nvCxnSpPr>
            <p:cNvPr id="19" name="Straight Connector 18"/>
            <p:cNvCxnSpPr/>
            <p:nvPr/>
          </p:nvCxnSpPr>
          <p:spPr>
            <a:xfrm flipH="1" flipV="1">
              <a:off x="5882025" y="5578940"/>
              <a:ext cx="1554480" cy="0"/>
            </a:xfrm>
            <a:prstGeom prst="line">
              <a:avLst/>
            </a:prstGeom>
            <a:noFill/>
            <a:ln w="12700" cap="flat" cmpd="sng" algn="ctr">
              <a:solidFill>
                <a:sysClr val="windowText" lastClr="000000"/>
              </a:solidFill>
              <a:prstDash val="solid"/>
              <a:miter lim="800000"/>
            </a:ln>
            <a:effectLst/>
          </p:spPr>
        </p:cxnSp>
        <p:cxnSp>
          <p:nvCxnSpPr>
            <p:cNvPr id="20" name="Straight Arrow Connector 19"/>
            <p:cNvCxnSpPr/>
            <p:nvPr/>
          </p:nvCxnSpPr>
          <p:spPr>
            <a:xfrm flipH="1" flipV="1">
              <a:off x="7938327" y="5578940"/>
              <a:ext cx="2035117" cy="0"/>
            </a:xfrm>
            <a:prstGeom prst="straightConnector1">
              <a:avLst/>
            </a:prstGeom>
            <a:noFill/>
            <a:ln w="12700" cap="flat" cmpd="sng" algn="ctr">
              <a:solidFill>
                <a:sysClr val="windowText" lastClr="000000"/>
              </a:solidFill>
              <a:prstDash val="solid"/>
              <a:miter lim="800000"/>
              <a:tailEnd type="triangle"/>
            </a:ln>
            <a:effectLst/>
          </p:spPr>
        </p:cxnSp>
        <p:cxnSp>
          <p:nvCxnSpPr>
            <p:cNvPr id="21" name="Straight Connector 20"/>
            <p:cNvCxnSpPr/>
            <p:nvPr/>
          </p:nvCxnSpPr>
          <p:spPr>
            <a:xfrm>
              <a:off x="9976645" y="4609011"/>
              <a:ext cx="0" cy="969929"/>
            </a:xfrm>
            <a:prstGeom prst="line">
              <a:avLst/>
            </a:prstGeom>
            <a:noFill/>
            <a:ln w="12700" cap="flat" cmpd="sng" algn="ctr">
              <a:solidFill>
                <a:sysClr val="windowText" lastClr="000000"/>
              </a:solidFill>
              <a:prstDash val="solid"/>
              <a:miter lim="800000"/>
            </a:ln>
            <a:effectLst/>
          </p:spPr>
        </p:cxnSp>
        <p:cxnSp>
          <p:nvCxnSpPr>
            <p:cNvPr id="22" name="Straight Connector 21"/>
            <p:cNvCxnSpPr/>
            <p:nvPr/>
          </p:nvCxnSpPr>
          <p:spPr>
            <a:xfrm>
              <a:off x="8774666" y="3335018"/>
              <a:ext cx="769371" cy="0"/>
            </a:xfrm>
            <a:prstGeom prst="line">
              <a:avLst/>
            </a:prstGeom>
            <a:noFill/>
            <a:ln w="12700" cap="flat" cmpd="sng" algn="ctr">
              <a:solidFill>
                <a:sysClr val="windowText" lastClr="000000"/>
              </a:solidFill>
              <a:prstDash val="solid"/>
              <a:miter lim="800000"/>
            </a:ln>
            <a:effectLst/>
          </p:spPr>
        </p:cxnSp>
        <p:cxnSp>
          <p:nvCxnSpPr>
            <p:cNvPr id="23" name="Straight Arrow Connector 22"/>
            <p:cNvCxnSpPr/>
            <p:nvPr/>
          </p:nvCxnSpPr>
          <p:spPr>
            <a:xfrm>
              <a:off x="7652327" y="3363240"/>
              <a:ext cx="620528" cy="0"/>
            </a:xfrm>
            <a:prstGeom prst="straightConnector1">
              <a:avLst/>
            </a:prstGeom>
            <a:noFill/>
            <a:ln w="12700" cap="flat" cmpd="sng" algn="ctr">
              <a:solidFill>
                <a:sysClr val="windowText" lastClr="000000"/>
              </a:solidFill>
              <a:prstDash val="solid"/>
              <a:miter lim="800000"/>
              <a:tailEnd type="triangle"/>
            </a:ln>
            <a:effectLst/>
          </p:spPr>
        </p:cxnSp>
        <p:cxnSp>
          <p:nvCxnSpPr>
            <p:cNvPr id="24" name="Straight Arrow Connector 23"/>
            <p:cNvCxnSpPr/>
            <p:nvPr/>
          </p:nvCxnSpPr>
          <p:spPr>
            <a:xfrm>
              <a:off x="9759326" y="4609013"/>
              <a:ext cx="477330" cy="0"/>
            </a:xfrm>
            <a:prstGeom prst="straightConnector1">
              <a:avLst/>
            </a:prstGeom>
            <a:noFill/>
            <a:ln w="12700" cap="flat" cmpd="sng" algn="ctr">
              <a:solidFill>
                <a:sysClr val="windowText" lastClr="000000"/>
              </a:solidFill>
              <a:prstDash val="solid"/>
              <a:miter lim="800000"/>
              <a:tailEnd type="triangle"/>
            </a:ln>
            <a:effectLst/>
          </p:spPr>
        </p:cxnSp>
        <p:cxnSp>
          <p:nvCxnSpPr>
            <p:cNvPr id="25" name="Straight Arrow Connector 24"/>
            <p:cNvCxnSpPr/>
            <p:nvPr/>
          </p:nvCxnSpPr>
          <p:spPr>
            <a:xfrm rot="5400000">
              <a:off x="9047786" y="3865711"/>
              <a:ext cx="1026983" cy="0"/>
            </a:xfrm>
            <a:prstGeom prst="straightConnector1">
              <a:avLst/>
            </a:prstGeom>
            <a:noFill/>
            <a:ln w="12700" cap="flat" cmpd="sng" algn="ctr">
              <a:solidFill>
                <a:sysClr val="windowText" lastClr="000000"/>
              </a:solidFill>
              <a:prstDash val="solid"/>
              <a:miter lim="800000"/>
              <a:tailEnd type="triangle"/>
            </a:ln>
            <a:effectLst/>
          </p:spPr>
        </p:cxnSp>
        <p:cxnSp>
          <p:nvCxnSpPr>
            <p:cNvPr id="26" name="Straight Arrow Connector 25"/>
            <p:cNvCxnSpPr/>
            <p:nvPr/>
          </p:nvCxnSpPr>
          <p:spPr>
            <a:xfrm rot="16200000" flipV="1">
              <a:off x="5511170" y="5183843"/>
              <a:ext cx="741710" cy="0"/>
            </a:xfrm>
            <a:prstGeom prst="straightConnector1">
              <a:avLst/>
            </a:prstGeom>
            <a:noFill/>
            <a:ln w="12700" cap="flat" cmpd="sng" algn="ctr">
              <a:solidFill>
                <a:sysClr val="windowText" lastClr="000000"/>
              </a:solidFill>
              <a:prstDash val="solid"/>
              <a:miter lim="800000"/>
              <a:tailEnd type="triangle"/>
            </a:ln>
            <a:effectLst/>
          </p:spPr>
        </p:cxnSp>
        <p:sp>
          <p:nvSpPr>
            <p:cNvPr id="28" name="TextBox 20"/>
            <p:cNvSpPr txBox="1"/>
            <p:nvPr/>
          </p:nvSpPr>
          <p:spPr>
            <a:xfrm>
              <a:off x="9579471" y="3895392"/>
              <a:ext cx="293843" cy="5037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200" dirty="0">
                <a:effectLst/>
                <a:latin typeface="Times New Roman" panose="02020603050405020304" pitchFamily="18" charset="0"/>
                <a:ea typeface="Times New Roman" panose="02020603050405020304" pitchFamily="18" charset="0"/>
              </a:endParaRPr>
            </a:p>
          </p:txBody>
        </p:sp>
        <p:sp>
          <p:nvSpPr>
            <p:cNvPr id="29" name="TextBox 21"/>
            <p:cNvSpPr txBox="1"/>
            <p:nvPr/>
          </p:nvSpPr>
          <p:spPr>
            <a:xfrm>
              <a:off x="9086833" y="4183646"/>
              <a:ext cx="293001" cy="5037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200" dirty="0">
                <a:effectLst/>
                <a:latin typeface="Times New Roman" panose="02020603050405020304" pitchFamily="18" charset="0"/>
                <a:ea typeface="Times New Roman" panose="02020603050405020304" pitchFamily="18" charset="0"/>
              </a:endParaRPr>
            </a:p>
          </p:txBody>
        </p:sp>
        <p:sp>
          <p:nvSpPr>
            <p:cNvPr id="30" name="TextBox 22"/>
            <p:cNvSpPr txBox="1"/>
            <p:nvPr/>
          </p:nvSpPr>
          <p:spPr>
            <a:xfrm flipH="1">
              <a:off x="5426746" y="4021921"/>
              <a:ext cx="11766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200">
                <a:effectLst/>
                <a:latin typeface="Times New Roman" panose="02020603050405020304" pitchFamily="18" charset="0"/>
                <a:ea typeface="Times New Roman" panose="02020603050405020304" pitchFamily="18" charset="0"/>
              </a:endParaRPr>
            </a:p>
          </p:txBody>
        </p:sp>
        <p:sp>
          <p:nvSpPr>
            <p:cNvPr id="31" name="TextBox 23"/>
            <p:cNvSpPr txBox="1"/>
            <p:nvPr/>
          </p:nvSpPr>
          <p:spPr>
            <a:xfrm>
              <a:off x="5505176" y="4632700"/>
              <a:ext cx="293843" cy="5037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_</a:t>
              </a:r>
              <a:endParaRPr lang="en-US" sz="120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32" name="TextBox 24"/>
                <p:cNvSpPr txBox="1"/>
                <p:nvPr/>
              </p:nvSpPr>
              <p:spPr>
                <a:xfrm>
                  <a:off x="6924302" y="3129091"/>
                  <a:ext cx="780493" cy="400110"/>
                </a:xfrm>
                <a:prstGeom prst="rect">
                  <a:avLst/>
                </a:prstGeom>
                <a:noFill/>
                <a:ln>
                  <a:noFill/>
                </a:ln>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r>
                        <a:rPr lang="en-US" sz="2000" b="0" i="1" kern="1200" smtClean="0">
                          <a:solidFill>
                            <a:srgbClr val="000000"/>
                          </a:solidFill>
                          <a:effectLst/>
                          <a:latin typeface="Cambria Math" panose="02040503050406030204" pitchFamily="18" charset="0"/>
                          <a:ea typeface="Cambria Math" panose="02040503050406030204" pitchFamily="18" charset="0"/>
                        </a:rPr>
                        <m:t>𝑋</m:t>
                      </m:r>
                      <m:r>
                        <m:rPr>
                          <m:sty m:val="p"/>
                        </m:rPr>
                        <a:rPr lang="en-US" sz="2000" b="0" i="0" kern="1200" baseline="-25000" smtClean="0">
                          <a:solidFill>
                            <a:srgbClr val="000000"/>
                          </a:solidFill>
                          <a:effectLst/>
                          <a:latin typeface="Cambria Math" panose="02040503050406030204" pitchFamily="18" charset="0"/>
                          <a:ea typeface="Cambria Math" panose="02040503050406030204" pitchFamily="18" charset="0"/>
                        </a:rPr>
                        <m:t>L</m:t>
                      </m:r>
                      <m:r>
                        <a:rPr lang="en-US" sz="2000" i="1" kern="1200" baseline="-25000">
                          <a:solidFill>
                            <a:srgbClr val="000000"/>
                          </a:solidFill>
                          <a:effectLst/>
                          <a:latin typeface="Cambria Math" panose="02040503050406030204" pitchFamily="18" charset="0"/>
                          <a:ea typeface="Cambria Math" panose="02040503050406030204" pitchFamily="18" charset="0"/>
                        </a:rPr>
                        <m:t> </m:t>
                      </m:r>
                    </m:oMath>
                  </a14:m>
                  <a:r>
                    <a:rPr lang="en-US" sz="2000" kern="1200" dirty="0">
                      <a:solidFill>
                        <a:srgbClr val="000000"/>
                      </a:solidFill>
                      <a:effectLst/>
                      <a:latin typeface="Times New Roman" panose="02020603050405020304" pitchFamily="18" charset="0"/>
                      <a:ea typeface="Times New Roman" panose="02020603050405020304" pitchFamily="18" charset="0"/>
                    </a:rPr>
                    <a:t>(s)</a:t>
                  </a: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32" name="TextBox 24"/>
                <p:cNvSpPr txBox="1">
                  <a:spLocks noRot="1" noChangeAspect="1" noMove="1" noResize="1" noEditPoints="1" noAdjustHandles="1" noChangeArrowheads="1" noChangeShapeType="1" noTextEdit="1"/>
                </p:cNvSpPr>
                <p:nvPr/>
              </p:nvSpPr>
              <p:spPr>
                <a:xfrm>
                  <a:off x="6924302" y="3129091"/>
                  <a:ext cx="780493" cy="400110"/>
                </a:xfrm>
                <a:prstGeom prst="rect">
                  <a:avLst/>
                </a:prstGeom>
                <a:blipFill>
                  <a:blip r:embed="rId6"/>
                  <a:stretch>
                    <a:fillRect t="-9231" r="-3906" b="-27692"/>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25"/>
                <p:cNvSpPr txBox="1"/>
                <p:nvPr/>
              </p:nvSpPr>
              <p:spPr>
                <a:xfrm>
                  <a:off x="10195699" y="4310829"/>
                  <a:ext cx="779652" cy="494131"/>
                </a:xfrm>
                <a:prstGeom prst="rect">
                  <a:avLst/>
                </a:prstGeom>
                <a:noFill/>
                <a:ln>
                  <a:noFill/>
                </a:ln>
              </p:spPr>
              <p:txBody>
                <a:bodyPr wrap="square" rtlCol="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r>
                        <a:rPr lang="en-US" sz="2000" b="0" i="1" kern="1200" smtClean="0">
                          <a:solidFill>
                            <a:srgbClr val="000000"/>
                          </a:solidFill>
                          <a:effectLst/>
                          <a:latin typeface="Cambria Math" panose="02040503050406030204" pitchFamily="18" charset="0"/>
                          <a:ea typeface="Cambria Math" panose="02040503050406030204" pitchFamily="18" charset="0"/>
                        </a:rPr>
                        <m:t>𝑌</m:t>
                      </m:r>
                      <m:r>
                        <a:rPr lang="en-US" sz="2000" i="1" kern="1200" baseline="-25000">
                          <a:solidFill>
                            <a:srgbClr val="000000"/>
                          </a:solidFill>
                          <a:effectLst/>
                          <a:latin typeface="Cambria Math" panose="02040503050406030204" pitchFamily="18" charset="0"/>
                          <a:ea typeface="Cambria Math" panose="02040503050406030204" pitchFamily="18" charset="0"/>
                        </a:rPr>
                        <m:t>𝑜</m:t>
                      </m:r>
                      <m:r>
                        <a:rPr lang="en-US" sz="2000" i="1" kern="1200" baseline="-25000">
                          <a:solidFill>
                            <a:srgbClr val="000000"/>
                          </a:solidFill>
                          <a:effectLst/>
                          <a:latin typeface="Cambria Math" panose="02040503050406030204" pitchFamily="18" charset="0"/>
                          <a:ea typeface="Cambria Math" panose="02040503050406030204" pitchFamily="18" charset="0"/>
                        </a:rPr>
                        <m:t> </m:t>
                      </m:r>
                    </m:oMath>
                  </a14:m>
                  <a:r>
                    <a:rPr lang="en-US" sz="2000" kern="1200" dirty="0">
                      <a:solidFill>
                        <a:srgbClr val="000000"/>
                      </a:solidFill>
                      <a:effectLst/>
                      <a:latin typeface="Times New Roman" panose="02020603050405020304" pitchFamily="18" charset="0"/>
                      <a:ea typeface="Times New Roman" panose="02020603050405020304" pitchFamily="18" charset="0"/>
                    </a:rPr>
                    <a:t>(s)</a:t>
                  </a: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33" name="TextBox 25"/>
                <p:cNvSpPr txBox="1">
                  <a:spLocks noRot="1" noChangeAspect="1" noMove="1" noResize="1" noEditPoints="1" noAdjustHandles="1" noChangeArrowheads="1" noChangeShapeType="1" noTextEdit="1"/>
                </p:cNvSpPr>
                <p:nvPr/>
              </p:nvSpPr>
              <p:spPr>
                <a:xfrm>
                  <a:off x="10195699" y="4310829"/>
                  <a:ext cx="779652" cy="494131"/>
                </a:xfrm>
                <a:prstGeom prst="rect">
                  <a:avLst/>
                </a:prstGeom>
                <a:blipFill>
                  <a:blip r:embed="rId7"/>
                  <a:stretch>
                    <a:fillRect t="-6098" r="-2344" b="-1220"/>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26"/>
                <p:cNvSpPr txBox="1"/>
                <p:nvPr/>
              </p:nvSpPr>
              <p:spPr>
                <a:xfrm>
                  <a:off x="4137831" y="4278903"/>
                  <a:ext cx="887422" cy="369332"/>
                </a:xfrm>
                <a:prstGeom prst="rect">
                  <a:avLst/>
                </a:prstGeom>
                <a:noFill/>
                <a:ln>
                  <a:noFill/>
                </a:ln>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r>
                        <a:rPr lang="en-US" b="0" i="1" kern="1200" smtClean="0">
                          <a:solidFill>
                            <a:srgbClr val="000000"/>
                          </a:solidFill>
                          <a:effectLst/>
                          <a:latin typeface="Cambria Math" panose="02040503050406030204" pitchFamily="18" charset="0"/>
                          <a:ea typeface="Cambria Math" panose="02040503050406030204" pitchFamily="18" charset="0"/>
                        </a:rPr>
                        <m:t>𝑌</m:t>
                      </m:r>
                      <m:r>
                        <m:rPr>
                          <m:sty m:val="p"/>
                        </m:rPr>
                        <a:rPr lang="en-US" kern="1200" baseline="-25000">
                          <a:solidFill>
                            <a:srgbClr val="000000"/>
                          </a:solidFill>
                          <a:effectLst/>
                          <a:latin typeface="Cambria Math" panose="02040503050406030204" pitchFamily="18" charset="0"/>
                          <a:ea typeface="Cambria Math" panose="02040503050406030204" pitchFamily="18" charset="0"/>
                        </a:rPr>
                        <m:t>sp</m:t>
                      </m:r>
                      <m:r>
                        <a:rPr lang="en-US" i="1" kern="1200" baseline="-25000">
                          <a:solidFill>
                            <a:srgbClr val="000000"/>
                          </a:solidFill>
                          <a:effectLst/>
                          <a:latin typeface="Cambria Math" panose="02040503050406030204" pitchFamily="18" charset="0"/>
                          <a:ea typeface="Cambria Math" panose="02040503050406030204" pitchFamily="18" charset="0"/>
                        </a:rPr>
                        <m:t> </m:t>
                      </m:r>
                    </m:oMath>
                  </a14:m>
                  <a:r>
                    <a:rPr lang="en-US" kern="1200" dirty="0">
                      <a:solidFill>
                        <a:srgbClr val="000000"/>
                      </a:solidFill>
                      <a:effectLst/>
                      <a:latin typeface="Times New Roman" panose="02020603050405020304" pitchFamily="18" charset="0"/>
                      <a:ea typeface="Times New Roman" panose="02020603050405020304" pitchFamily="18" charset="0"/>
                    </a:rPr>
                    <a:t>(s)</a:t>
                  </a:r>
                  <a:endParaRPr lang="en-US" dirty="0">
                    <a:effectLst/>
                    <a:latin typeface="Times New Roman" panose="02020603050405020304" pitchFamily="18" charset="0"/>
                    <a:ea typeface="Times New Roman" panose="02020603050405020304" pitchFamily="18" charset="0"/>
                  </a:endParaRPr>
                </a:p>
              </p:txBody>
            </p:sp>
          </mc:Choice>
          <mc:Fallback xmlns="">
            <p:sp>
              <p:nvSpPr>
                <p:cNvPr id="34" name="TextBox 26"/>
                <p:cNvSpPr txBox="1">
                  <a:spLocks noRot="1" noChangeAspect="1" noMove="1" noResize="1" noEditPoints="1" noAdjustHandles="1" noChangeArrowheads="1" noChangeShapeType="1" noTextEdit="1"/>
                </p:cNvSpPr>
                <p:nvPr/>
              </p:nvSpPr>
              <p:spPr>
                <a:xfrm>
                  <a:off x="4137831" y="4278903"/>
                  <a:ext cx="887422" cy="369332"/>
                </a:xfrm>
                <a:prstGeom prst="rect">
                  <a:avLst/>
                </a:prstGeom>
                <a:blipFill>
                  <a:blip r:embed="rId8"/>
                  <a:stretch>
                    <a:fillRect t="-8197" b="-24590"/>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Rectangle 34"/>
                <p:cNvSpPr/>
                <p:nvPr/>
              </p:nvSpPr>
              <p:spPr>
                <a:xfrm>
                  <a:off x="8272855" y="3152164"/>
                  <a:ext cx="521425" cy="400110"/>
                </a:xfrm>
                <a:prstGeom prst="rect">
                  <a:avLst/>
                </a:prstGeom>
                <a:ln>
                  <a:solidFill>
                    <a:sysClr val="windowText" lastClr="0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smtClean="0">
                                <a:effectLst/>
                                <a:latin typeface="Cambria Math" panose="02040503050406030204" pitchFamily="18" charset="0"/>
                              </a:rPr>
                            </m:ctrlPr>
                          </m:sSubPr>
                          <m:e>
                            <m:r>
                              <a:rPr lang="en-US" sz="2000" b="0" i="1" smtClean="0">
                                <a:effectLst/>
                                <a:latin typeface="Cambria Math" panose="02040503050406030204" pitchFamily="18" charset="0"/>
                              </a:rPr>
                              <m:t>𝐺</m:t>
                            </m:r>
                          </m:e>
                          <m:sub>
                            <m:r>
                              <a:rPr lang="en-US" sz="2000" b="0" i="1" smtClean="0">
                                <a:effectLst/>
                                <a:latin typeface="Cambria Math" panose="02040503050406030204" pitchFamily="18" charset="0"/>
                              </a:rPr>
                              <m:t>𝐿</m:t>
                            </m:r>
                          </m:sub>
                        </m:sSub>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35" name="Rectangle 34"/>
                <p:cNvSpPr>
                  <a:spLocks noRot="1" noChangeAspect="1" noMove="1" noResize="1" noEditPoints="1" noAdjustHandles="1" noChangeArrowheads="1" noChangeShapeType="1" noTextEdit="1"/>
                </p:cNvSpPr>
                <p:nvPr/>
              </p:nvSpPr>
              <p:spPr>
                <a:xfrm>
                  <a:off x="8272855" y="3152164"/>
                  <a:ext cx="521425" cy="400110"/>
                </a:xfrm>
                <a:prstGeom prst="rect">
                  <a:avLst/>
                </a:prstGeom>
                <a:blipFill>
                  <a:blip r:embed="rId9"/>
                  <a:stretch>
                    <a:fillRect/>
                  </a:stretch>
                </a:blipFill>
                <a:ln>
                  <a:solidFill>
                    <a:sysClr val="windowText" lastClr="0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8393171" y="4418824"/>
                  <a:ext cx="540020" cy="400110"/>
                </a:xfrm>
                <a:prstGeom prst="rect">
                  <a:avLst/>
                </a:prstGeom>
                <a:ln>
                  <a:solidFill>
                    <a:sysClr val="windowText" lastClr="0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𝐺</m:t>
                            </m:r>
                          </m:e>
                          <m:sub>
                            <m:r>
                              <a:rPr lang="en-US" sz="2000" b="0" i="1" smtClean="0">
                                <a:latin typeface="Cambria Math" panose="02040503050406030204" pitchFamily="18" charset="0"/>
                              </a:rPr>
                              <m:t>𝑃</m:t>
                            </m:r>
                          </m:sub>
                        </m:sSub>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36" name="Rectangle 35"/>
                <p:cNvSpPr>
                  <a:spLocks noRot="1" noChangeAspect="1" noMove="1" noResize="1" noEditPoints="1" noAdjustHandles="1" noChangeArrowheads="1" noChangeShapeType="1" noTextEdit="1"/>
                </p:cNvSpPr>
                <p:nvPr/>
              </p:nvSpPr>
              <p:spPr>
                <a:xfrm>
                  <a:off x="8393171" y="4418824"/>
                  <a:ext cx="540020" cy="400110"/>
                </a:xfrm>
                <a:prstGeom prst="rect">
                  <a:avLst/>
                </a:prstGeom>
                <a:blipFill>
                  <a:blip r:embed="rId10"/>
                  <a:stretch>
                    <a:fillRect/>
                  </a:stretch>
                </a:blipFill>
                <a:ln>
                  <a:solidFill>
                    <a:sysClr val="windowText" lastClr="0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Rectangle 48"/>
                <p:cNvSpPr/>
                <p:nvPr/>
              </p:nvSpPr>
              <p:spPr>
                <a:xfrm>
                  <a:off x="7323791" y="4401498"/>
                  <a:ext cx="506741" cy="369332"/>
                </a:xfrm>
                <a:prstGeom prst="rect">
                  <a:avLst/>
                </a:prstGeom>
                <a:ln>
                  <a:solidFill>
                    <a:schemeClr val="tx1"/>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𝐺</m:t>
                            </m:r>
                          </m:e>
                          <m:sub>
                            <m:r>
                              <a:rPr lang="en-US" b="0" i="1" smtClean="0">
                                <a:latin typeface="Cambria Math" panose="02040503050406030204" pitchFamily="18" charset="0"/>
                              </a:rPr>
                              <m:t>𝑉</m:t>
                            </m:r>
                          </m:sub>
                        </m:sSub>
                      </m:oMath>
                    </m:oMathPara>
                  </a14:m>
                  <a:endParaRPr lang="en-US" dirty="0">
                    <a:latin typeface="Times New Roman" panose="02020603050405020304" pitchFamily="18" charset="0"/>
                    <a:ea typeface="Times New Roman" panose="02020603050405020304" pitchFamily="18" charset="0"/>
                  </a:endParaRPr>
                </a:p>
              </p:txBody>
            </p:sp>
          </mc:Choice>
          <mc:Fallback xmlns="">
            <p:sp>
              <p:nvSpPr>
                <p:cNvPr id="49" name="Rectangle 48"/>
                <p:cNvSpPr>
                  <a:spLocks noRot="1" noChangeAspect="1" noMove="1" noResize="1" noEditPoints="1" noAdjustHandles="1" noChangeArrowheads="1" noChangeShapeType="1" noTextEdit="1"/>
                </p:cNvSpPr>
                <p:nvPr/>
              </p:nvSpPr>
              <p:spPr>
                <a:xfrm>
                  <a:off x="7323791" y="4401498"/>
                  <a:ext cx="506741" cy="369332"/>
                </a:xfrm>
                <a:prstGeom prst="rect">
                  <a:avLst/>
                </a:prstGeom>
                <a:blipFill>
                  <a:blip r:embed="rId11"/>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Rectangle 49"/>
                <p:cNvSpPr/>
                <p:nvPr/>
              </p:nvSpPr>
              <p:spPr>
                <a:xfrm>
                  <a:off x="7413701" y="5360092"/>
                  <a:ext cx="584263" cy="400110"/>
                </a:xfrm>
                <a:prstGeom prst="rect">
                  <a:avLst/>
                </a:prstGeom>
                <a:ln>
                  <a:solidFill>
                    <a:sysClr val="windowText" lastClr="0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smtClean="0">
                                <a:effectLst/>
                                <a:latin typeface="Cambria Math" panose="02040503050406030204" pitchFamily="18" charset="0"/>
                              </a:rPr>
                            </m:ctrlPr>
                          </m:sSubPr>
                          <m:e>
                            <m:r>
                              <a:rPr lang="en-US" sz="2000" b="0" i="1" smtClean="0">
                                <a:effectLst/>
                                <a:latin typeface="Cambria Math" panose="02040503050406030204" pitchFamily="18" charset="0"/>
                              </a:rPr>
                              <m:t>𝐺</m:t>
                            </m:r>
                          </m:e>
                          <m:sub>
                            <m:r>
                              <a:rPr lang="en-US" sz="2000" b="0" i="1" smtClean="0">
                                <a:effectLst/>
                                <a:latin typeface="Cambria Math" panose="02040503050406030204" pitchFamily="18" charset="0"/>
                              </a:rPr>
                              <m:t>𝑚</m:t>
                            </m:r>
                          </m:sub>
                        </m:sSub>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50" name="Rectangle 49"/>
                <p:cNvSpPr>
                  <a:spLocks noRot="1" noChangeAspect="1" noMove="1" noResize="1" noEditPoints="1" noAdjustHandles="1" noChangeArrowheads="1" noChangeShapeType="1" noTextEdit="1"/>
                </p:cNvSpPr>
                <p:nvPr/>
              </p:nvSpPr>
              <p:spPr>
                <a:xfrm>
                  <a:off x="7413701" y="5360092"/>
                  <a:ext cx="584263" cy="400110"/>
                </a:xfrm>
                <a:prstGeom prst="rect">
                  <a:avLst/>
                </a:prstGeom>
                <a:blipFill>
                  <a:blip r:embed="rId12"/>
                  <a:stretch>
                    <a:fillRect/>
                  </a:stretch>
                </a:blipFill>
                <a:ln>
                  <a:solidFill>
                    <a:sysClr val="windowText" lastClr="000000"/>
                  </a:solidFill>
                </a:ln>
              </p:spPr>
              <p:txBody>
                <a:bodyPr/>
                <a:lstStyle/>
                <a:p>
                  <a:r>
                    <a:rPr lang="en-US">
                      <a:noFill/>
                    </a:rPr>
                    <a:t> </a:t>
                  </a:r>
                </a:p>
              </p:txBody>
            </p:sp>
          </mc:Fallback>
        </mc:AlternateContent>
      </p:grpSp>
      <p:sp>
        <p:nvSpPr>
          <p:cNvPr id="47" name="TextBox 46"/>
          <p:cNvSpPr txBox="1"/>
          <p:nvPr/>
        </p:nvSpPr>
        <p:spPr>
          <a:xfrm>
            <a:off x="3091371" y="3085969"/>
            <a:ext cx="315615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Characteristic equation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814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4967704" y="1183833"/>
            <a:ext cx="6465712" cy="3229705"/>
            <a:chOff x="4967704" y="1183833"/>
            <a:chExt cx="6465712" cy="3229705"/>
          </a:xfrm>
        </p:grpSpPr>
        <p:sp>
          <p:nvSpPr>
            <p:cNvPr id="3" name="TextBox 2"/>
            <p:cNvSpPr txBox="1"/>
            <p:nvPr/>
          </p:nvSpPr>
          <p:spPr>
            <a:xfrm>
              <a:off x="8398304" y="1183833"/>
              <a:ext cx="813657" cy="66761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a:p>
          </p:txBody>
        </p:sp>
        <p:grpSp>
          <p:nvGrpSpPr>
            <p:cNvPr id="4" name="Group 3"/>
            <p:cNvGrpSpPr/>
            <p:nvPr/>
          </p:nvGrpSpPr>
          <p:grpSpPr>
            <a:xfrm>
              <a:off x="9725630" y="2620669"/>
              <a:ext cx="408148" cy="440219"/>
              <a:chOff x="2941480" y="852223"/>
              <a:chExt cx="410842" cy="440726"/>
            </a:xfrm>
          </p:grpSpPr>
          <p:sp>
            <p:nvSpPr>
              <p:cNvPr id="36" name="Oval 35"/>
              <p:cNvSpPr/>
              <p:nvPr/>
            </p:nvSpPr>
            <p:spPr>
              <a:xfrm>
                <a:off x="2942014" y="867616"/>
                <a:ext cx="410308" cy="4253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mc:AlternateContent xmlns:mc="http://schemas.openxmlformats.org/markup-compatibility/2006" xmlns:a14="http://schemas.microsoft.com/office/drawing/2010/main">
            <mc:Choice Requires="a14">
              <p:sp>
                <p:nvSpPr>
                  <p:cNvPr id="37" name="TextBox 36"/>
                  <p:cNvSpPr txBox="1"/>
                  <p:nvPr/>
                </p:nvSpPr>
                <p:spPr>
                  <a:xfrm>
                    <a:off x="2941480" y="852223"/>
                    <a:ext cx="297766" cy="396574"/>
                  </a:xfrm>
                  <a:prstGeom prst="rect">
                    <a:avLst/>
                  </a:prstGeom>
                  <a:noFill/>
                </p:spPr>
                <p:txBody>
                  <a:bodyPr wrap="square" rtlCol="0">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11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naryPr>
                            <m:sub/>
                            <m:sup/>
                            <m:e>
                              <m:r>
                                <a:rPr lang="en-US" sz="1100" i="1" kern="1200">
                                  <a:solidFill>
                                    <a:srgbClr val="FFFFFF"/>
                                  </a:solidFill>
                                  <a:effectLst/>
                                  <a:latin typeface="Cambria Math" panose="02040503050406030204" pitchFamily="18" charset="0"/>
                                  <a:ea typeface="Times New Roman" panose="02020603050405020304" pitchFamily="18" charset="0"/>
                                  <a:cs typeface="Arial" panose="020B0604020202020204" pitchFamily="34" charset="0"/>
                                </a:rPr>
                                <m:t>0</m:t>
                              </m:r>
                            </m:e>
                          </m:nary>
                        </m:oMath>
                      </m:oMathPara>
                    </a14:m>
                    <a:endParaRPr lang="en-US" sz="1100" dirty="0">
                      <a:effectLst/>
                      <a:latin typeface="Times New Roman" panose="02020603050405020304" pitchFamily="18" charset="0"/>
                      <a:ea typeface="Times New Roman" panose="02020603050405020304" pitchFamily="18"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2941480" y="852223"/>
                    <a:ext cx="297766" cy="396574"/>
                  </a:xfrm>
                  <a:prstGeom prst="rect">
                    <a:avLst/>
                  </a:prstGeom>
                  <a:blipFill>
                    <a:blip r:embed="rId6"/>
                    <a:stretch>
                      <a:fillRect l="-148980" t="-146154" r="-148980" b="-229231"/>
                    </a:stretch>
                  </a:blipFill>
                </p:spPr>
                <p:txBody>
                  <a:bodyPr/>
                  <a:lstStyle/>
                  <a:p>
                    <a:r>
                      <a:rPr lang="en-US">
                        <a:noFill/>
                      </a:rPr>
                      <a:t> </a:t>
                    </a:r>
                  </a:p>
                </p:txBody>
              </p:sp>
            </mc:Fallback>
          </mc:AlternateContent>
        </p:grpSp>
        <p:cxnSp>
          <p:nvCxnSpPr>
            <p:cNvPr id="5" name="Straight Arrow Connector 4"/>
            <p:cNvCxnSpPr/>
            <p:nvPr/>
          </p:nvCxnSpPr>
          <p:spPr>
            <a:xfrm flipV="1">
              <a:off x="7629359" y="1548834"/>
              <a:ext cx="69877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6871405" y="1220552"/>
                  <a:ext cx="911498" cy="536980"/>
                </a:xfrm>
                <a:prstGeom prst="rect">
                  <a:avLst/>
                </a:prstGeom>
                <a:noFill/>
              </p:spPr>
              <p:txBody>
                <a:bodyPr wrap="square" rtlCol="0">
                  <a:noAutofit/>
                </a:bodyPr>
                <a:lstStyle/>
                <a:p>
                  <a:pPr marL="0" marR="0">
                    <a:spcBef>
                      <a:spcPts val="0"/>
                    </a:spcBef>
                    <a:spcAft>
                      <a:spcPts val="0"/>
                    </a:spcAft>
                  </a:pPr>
                  <a14:m>
                    <m:oMath xmlns:m="http://schemas.openxmlformats.org/officeDocument/2006/math">
                      <m:sSub>
                        <m:sSub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𝑞</m:t>
                          </m:r>
                        </m:e>
                        <m:sub>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2</m:t>
                          </m:r>
                        </m:sub>
                      </m:sSub>
                    </m:oMath>
                  </a14:m>
                  <a:r>
                    <a:rPr lang="en-US"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dirty="0">
                    <a:effectLst/>
                    <a:latin typeface="Times New Roman" panose="02020603050405020304" pitchFamily="18" charset="0"/>
                    <a:ea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871405" y="1220552"/>
                  <a:ext cx="911498" cy="536980"/>
                </a:xfrm>
                <a:prstGeom prst="rect">
                  <a:avLst/>
                </a:prstGeom>
                <a:blipFill>
                  <a:blip r:embed="rId7"/>
                  <a:stretch>
                    <a:fillRect t="-5682"/>
                  </a:stretch>
                </a:blipFill>
              </p:spPr>
              <p:txBody>
                <a:bodyPr/>
                <a:lstStyle/>
                <a:p>
                  <a:r>
                    <a:rPr lang="en-US">
                      <a:noFill/>
                    </a:rPr>
                    <a:t> </a:t>
                  </a:r>
                </a:p>
              </p:txBody>
            </p:sp>
          </mc:Fallback>
        </mc:AlternateContent>
        <p:cxnSp>
          <p:nvCxnSpPr>
            <p:cNvPr id="7" name="Straight Arrow Connector 6"/>
            <p:cNvCxnSpPr/>
            <p:nvPr/>
          </p:nvCxnSpPr>
          <p:spPr>
            <a:xfrm flipV="1">
              <a:off x="10133778" y="2862773"/>
              <a:ext cx="58231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Elbow Connector 7"/>
            <p:cNvCxnSpPr/>
            <p:nvPr/>
          </p:nvCxnSpPr>
          <p:spPr>
            <a:xfrm>
              <a:off x="9231197" y="1565957"/>
              <a:ext cx="698772" cy="1092458"/>
            </a:xfrm>
            <a:prstGeom prst="bentConnector2">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9" name="TextBox 13"/>
                <p:cNvSpPr txBox="1"/>
                <p:nvPr/>
              </p:nvSpPr>
              <p:spPr>
                <a:xfrm>
                  <a:off x="8375892" y="1183833"/>
                  <a:ext cx="777529" cy="622926"/>
                </a:xfrm>
                <a:prstGeom prst="rect">
                  <a:avLst/>
                </a:prstGeom>
                <a:noFill/>
              </p:spPr>
              <p:txBody>
                <a:bodyPr wrap="square" rtlCol="1">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0.5</m:t>
                            </m:r>
                          </m:num>
                          <m:den>
                            <m:r>
                              <a:rPr lang="en-US"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𝑆</m:t>
                            </m:r>
                            <m:r>
                              <a:rPr lang="en-US"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+1</m:t>
                            </m:r>
                          </m:den>
                        </m:f>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9" name="TextBox 13"/>
                <p:cNvSpPr txBox="1">
                  <a:spLocks noRot="1" noChangeAspect="1" noMove="1" noResize="1" noEditPoints="1" noAdjustHandles="1" noChangeArrowheads="1" noChangeShapeType="1" noTextEdit="1"/>
                </p:cNvSpPr>
                <p:nvPr/>
              </p:nvSpPr>
              <p:spPr>
                <a:xfrm>
                  <a:off x="8375892" y="1183833"/>
                  <a:ext cx="777529" cy="622926"/>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14"/>
                <p:cNvSpPr txBox="1"/>
                <p:nvPr/>
              </p:nvSpPr>
              <p:spPr>
                <a:xfrm>
                  <a:off x="10432991" y="2399555"/>
                  <a:ext cx="1000425" cy="369332"/>
                </a:xfrm>
                <a:prstGeom prst="rect">
                  <a:avLst/>
                </a:prstGeom>
                <a:noFill/>
              </p:spPr>
              <p:txBody>
                <a:bodyPr wrap="square" rtlCol="0">
                  <a:spAutoFit/>
                </a:bodyPr>
                <a:lstStyle/>
                <a:p>
                  <a:pPr marL="0" marR="0">
                    <a:spcBef>
                      <a:spcPts val="0"/>
                    </a:spcBef>
                    <a:spcAft>
                      <a:spcPts val="0"/>
                    </a:spcAft>
                  </a:pPr>
                  <a14:m>
                    <m:oMath xmlns:m="http://schemas.openxmlformats.org/officeDocument/2006/math">
                      <m:sSub>
                        <m:sSub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𝐻</m:t>
                          </m:r>
                        </m:e>
                        <m:sub>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2</m:t>
                          </m:r>
                        </m:sub>
                      </m:sSub>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a14:m>
                  <a:r>
                    <a:rPr lang="en-US"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dirty="0">
                    <a:effectLst/>
                    <a:latin typeface="Times New Roman" panose="02020603050405020304" pitchFamily="18" charset="0"/>
                    <a:ea typeface="Times New Roman" panose="02020603050405020304" pitchFamily="18" charset="0"/>
                  </a:endParaRPr>
                </a:p>
              </p:txBody>
            </p:sp>
          </mc:Choice>
          <mc:Fallback xmlns="">
            <p:sp>
              <p:nvSpPr>
                <p:cNvPr id="10" name="TextBox 14"/>
                <p:cNvSpPr txBox="1">
                  <a:spLocks noRot="1" noChangeAspect="1" noMove="1" noResize="1" noEditPoints="1" noAdjustHandles="1" noChangeArrowheads="1" noChangeShapeType="1" noTextEdit="1"/>
                </p:cNvSpPr>
                <p:nvPr/>
              </p:nvSpPr>
              <p:spPr>
                <a:xfrm>
                  <a:off x="10432991" y="2399555"/>
                  <a:ext cx="1000425" cy="369332"/>
                </a:xfrm>
                <a:prstGeom prst="rect">
                  <a:avLst/>
                </a:prstGeom>
                <a:blipFill>
                  <a:blip r:embed="rId9"/>
                  <a:stretch>
                    <a:fillRect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6"/>
                <p:cNvSpPr txBox="1"/>
                <p:nvPr/>
              </p:nvSpPr>
              <p:spPr>
                <a:xfrm>
                  <a:off x="9997363" y="2400486"/>
                  <a:ext cx="306085" cy="338554"/>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600" dirty="0">
                    <a:effectLst/>
                    <a:latin typeface="Times New Roman" panose="02020603050405020304" pitchFamily="18" charset="0"/>
                    <a:ea typeface="Times New Roman" panose="02020603050405020304" pitchFamily="18" charset="0"/>
                  </a:endParaRPr>
                </a:p>
              </p:txBody>
            </p:sp>
          </mc:Choice>
          <mc:Fallback xmlns="">
            <p:sp>
              <p:nvSpPr>
                <p:cNvPr id="11" name="TextBox 16"/>
                <p:cNvSpPr txBox="1">
                  <a:spLocks noRot="1" noChangeAspect="1" noMove="1" noResize="1" noEditPoints="1" noAdjustHandles="1" noChangeArrowheads="1" noChangeShapeType="1" noTextEdit="1"/>
                </p:cNvSpPr>
                <p:nvPr/>
              </p:nvSpPr>
              <p:spPr>
                <a:xfrm>
                  <a:off x="9997363" y="2400486"/>
                  <a:ext cx="306085" cy="338554"/>
                </a:xfrm>
                <a:prstGeom prst="rect">
                  <a:avLst/>
                </a:prstGeom>
                <a:blipFill>
                  <a:blip r:embed="rId10"/>
                  <a:stretch>
                    <a:fillRect/>
                  </a:stretch>
                </a:blipFill>
              </p:spPr>
              <p:txBody>
                <a:bodyPr/>
                <a:lstStyle/>
                <a:p>
                  <a:r>
                    <a:rPr lang="en-US">
                      <a:noFill/>
                    </a:rPr>
                    <a:t> </a:t>
                  </a:r>
                </a:p>
              </p:txBody>
            </p:sp>
          </mc:Fallback>
        </mc:AlternateContent>
        <p:sp>
          <p:nvSpPr>
            <p:cNvPr id="12" name="Rectangle 11"/>
            <p:cNvSpPr/>
            <p:nvPr/>
          </p:nvSpPr>
          <p:spPr>
            <a:xfrm>
              <a:off x="6907883" y="2755344"/>
              <a:ext cx="459436" cy="347104"/>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grpSp>
          <p:nvGrpSpPr>
            <p:cNvPr id="13" name="Group 12"/>
            <p:cNvGrpSpPr/>
            <p:nvPr/>
          </p:nvGrpSpPr>
          <p:grpSpPr>
            <a:xfrm>
              <a:off x="6215421" y="2616911"/>
              <a:ext cx="470819" cy="537145"/>
              <a:chOff x="771373" y="849994"/>
              <a:chExt cx="414686" cy="470542"/>
            </a:xfrm>
          </p:grpSpPr>
          <p:sp>
            <p:nvSpPr>
              <p:cNvPr id="34" name="Oval 33"/>
              <p:cNvSpPr/>
              <p:nvPr/>
            </p:nvSpPr>
            <p:spPr>
              <a:xfrm>
                <a:off x="775751" y="849994"/>
                <a:ext cx="410308" cy="4253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mc:AlternateContent xmlns:mc="http://schemas.openxmlformats.org/markup-compatibility/2006" xmlns:a14="http://schemas.microsoft.com/office/drawing/2010/main">
            <mc:Choice Requires="a14">
              <p:sp>
                <p:nvSpPr>
                  <p:cNvPr id="35" name="TextBox 34"/>
                  <p:cNvSpPr txBox="1"/>
                  <p:nvPr/>
                </p:nvSpPr>
                <p:spPr>
                  <a:xfrm>
                    <a:off x="771373" y="880560"/>
                    <a:ext cx="267937" cy="439976"/>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11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naryPr>
                            <m:sub/>
                            <m:sup/>
                            <m:e>
                              <m:r>
                                <a:rPr lang="en-US" sz="1100" i="1" kern="1200">
                                  <a:solidFill>
                                    <a:srgbClr val="FFFFFF"/>
                                  </a:solidFill>
                                  <a:effectLst/>
                                  <a:latin typeface="Cambria Math" panose="02040503050406030204" pitchFamily="18" charset="0"/>
                                  <a:ea typeface="Times New Roman" panose="02020603050405020304" pitchFamily="18" charset="0"/>
                                  <a:cs typeface="Arial" panose="020B0604020202020204" pitchFamily="34" charset="0"/>
                                </a:rPr>
                                <m:t>0</m:t>
                              </m:r>
                            </m:e>
                          </m:nary>
                        </m:oMath>
                      </m:oMathPara>
                    </a14:m>
                    <a:endParaRPr lang="en-US" sz="1100" dirty="0">
                      <a:effectLst/>
                      <a:latin typeface="Times New Roman" panose="02020603050405020304" pitchFamily="18" charset="0"/>
                      <a:ea typeface="Times New Roman" panose="02020603050405020304" pitchFamily="18"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771373" y="880560"/>
                    <a:ext cx="267937" cy="439976"/>
                  </a:xfrm>
                  <a:prstGeom prst="rect">
                    <a:avLst/>
                  </a:prstGeom>
                  <a:blipFill>
                    <a:blip r:embed="rId11"/>
                    <a:stretch>
                      <a:fillRect l="-146000" t="-115854" r="-148000" b="-160976"/>
                    </a:stretch>
                  </a:blipFill>
                </p:spPr>
                <p:txBody>
                  <a:bodyPr/>
                  <a:lstStyle/>
                  <a:p>
                    <a:r>
                      <a:rPr lang="en-US">
                        <a:noFill/>
                      </a:rPr>
                      <a:t> </a:t>
                    </a:r>
                  </a:p>
                </p:txBody>
              </p:sp>
            </mc:Fallback>
          </mc:AlternateContent>
        </p:grpSp>
        <p:cxnSp>
          <p:nvCxnSpPr>
            <p:cNvPr id="15" name="Straight Arrow Connector 14"/>
            <p:cNvCxnSpPr/>
            <p:nvPr/>
          </p:nvCxnSpPr>
          <p:spPr>
            <a:xfrm flipV="1">
              <a:off x="5521618" y="2863377"/>
              <a:ext cx="69877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6" name="TextBox 24"/>
                <p:cNvSpPr txBox="1"/>
                <p:nvPr/>
              </p:nvSpPr>
              <p:spPr>
                <a:xfrm>
                  <a:off x="4967704" y="2321395"/>
                  <a:ext cx="929042" cy="390747"/>
                </a:xfrm>
                <a:prstGeom prst="rect">
                  <a:avLst/>
                </a:prstGeom>
                <a:noFill/>
              </p:spPr>
              <p:txBody>
                <a:bodyPr wrap="square" rtlCol="0">
                  <a:spAutoFit/>
                </a:bodyPr>
                <a:lstStyle/>
                <a:p>
                  <a:pPr marL="0" marR="0">
                    <a:spcBef>
                      <a:spcPts val="0"/>
                    </a:spcBef>
                    <a:spcAft>
                      <a:spcPts val="0"/>
                    </a:spcAft>
                  </a:pPr>
                  <a14:m>
                    <m:oMath xmlns:m="http://schemas.openxmlformats.org/officeDocument/2006/math">
                      <m:sSub>
                        <m:sSub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𝐻</m:t>
                          </m:r>
                        </m:e>
                        <m:sub>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𝑠𝑝</m:t>
                          </m:r>
                        </m:sub>
                      </m:sSub>
                    </m:oMath>
                  </a14:m>
                  <a:r>
                    <a:rPr lang="en-US"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dirty="0">
                    <a:effectLst/>
                    <a:latin typeface="Times New Roman" panose="02020603050405020304" pitchFamily="18" charset="0"/>
                    <a:ea typeface="Times New Roman" panose="02020603050405020304" pitchFamily="18" charset="0"/>
                  </a:endParaRPr>
                </a:p>
              </p:txBody>
            </p:sp>
          </mc:Choice>
          <mc:Fallback xmlns="">
            <p:sp>
              <p:nvSpPr>
                <p:cNvPr id="16" name="TextBox 24"/>
                <p:cNvSpPr txBox="1">
                  <a:spLocks noRot="1" noChangeAspect="1" noMove="1" noResize="1" noEditPoints="1" noAdjustHandles="1" noChangeArrowheads="1" noChangeShapeType="1" noTextEdit="1"/>
                </p:cNvSpPr>
                <p:nvPr/>
              </p:nvSpPr>
              <p:spPr>
                <a:xfrm>
                  <a:off x="4967704" y="2321395"/>
                  <a:ext cx="929042" cy="390747"/>
                </a:xfrm>
                <a:prstGeom prst="rect">
                  <a:avLst/>
                </a:prstGeom>
                <a:blipFill>
                  <a:blip r:embed="rId12"/>
                  <a:stretch>
                    <a:fillRect t="-7813" b="-203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25"/>
                <p:cNvSpPr txBox="1"/>
                <p:nvPr/>
              </p:nvSpPr>
              <p:spPr>
                <a:xfrm>
                  <a:off x="5959504" y="2897351"/>
                  <a:ext cx="306085" cy="454980"/>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a:effectLst/>
                    <a:latin typeface="Times New Roman" panose="02020603050405020304" pitchFamily="18" charset="0"/>
                    <a:ea typeface="Times New Roman" panose="02020603050405020304" pitchFamily="18" charset="0"/>
                  </a:endParaRPr>
                </a:p>
              </p:txBody>
            </p:sp>
          </mc:Choice>
          <mc:Fallback xmlns="">
            <p:sp>
              <p:nvSpPr>
                <p:cNvPr id="17" name="TextBox 25"/>
                <p:cNvSpPr txBox="1">
                  <a:spLocks noRot="1" noChangeAspect="1" noMove="1" noResize="1" noEditPoints="1" noAdjustHandles="1" noChangeArrowheads="1" noChangeShapeType="1" noTextEdit="1"/>
                </p:cNvSpPr>
                <p:nvPr/>
              </p:nvSpPr>
              <p:spPr>
                <a:xfrm>
                  <a:off x="5959504" y="2897351"/>
                  <a:ext cx="306085" cy="454980"/>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26"/>
                <p:cNvSpPr txBox="1"/>
                <p:nvPr/>
              </p:nvSpPr>
              <p:spPr>
                <a:xfrm>
                  <a:off x="5817141" y="2344427"/>
                  <a:ext cx="306085" cy="454980"/>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a:effectLst/>
                    <a:latin typeface="Times New Roman" panose="02020603050405020304" pitchFamily="18" charset="0"/>
                    <a:ea typeface="Times New Roman" panose="02020603050405020304" pitchFamily="18" charset="0"/>
                  </a:endParaRPr>
                </a:p>
              </p:txBody>
            </p:sp>
          </mc:Choice>
          <mc:Fallback xmlns="">
            <p:sp>
              <p:nvSpPr>
                <p:cNvPr id="18" name="TextBox 26"/>
                <p:cNvSpPr txBox="1">
                  <a:spLocks noRot="1" noChangeAspect="1" noMove="1" noResize="1" noEditPoints="1" noAdjustHandles="1" noChangeArrowheads="1" noChangeShapeType="1" noTextEdit="1"/>
                </p:cNvSpPr>
                <p:nvPr/>
              </p:nvSpPr>
              <p:spPr>
                <a:xfrm>
                  <a:off x="5817141" y="2344427"/>
                  <a:ext cx="306085" cy="454980"/>
                </a:xfrm>
                <a:prstGeom prst="rect">
                  <a:avLst/>
                </a:prstGeom>
                <a:blipFill>
                  <a:blip r:embed="rId14"/>
                  <a:stretch>
                    <a:fillRect/>
                  </a:stretch>
                </a:blipFill>
              </p:spPr>
              <p:txBody>
                <a:bodyPr/>
                <a:lstStyle/>
                <a:p>
                  <a:r>
                    <a:rPr lang="en-US">
                      <a:noFill/>
                    </a:rPr>
                    <a:t> </a:t>
                  </a:r>
                </a:p>
              </p:txBody>
            </p:sp>
          </mc:Fallback>
        </mc:AlternateContent>
        <p:cxnSp>
          <p:nvCxnSpPr>
            <p:cNvPr id="19" name="Straight Connector 18"/>
            <p:cNvCxnSpPr/>
            <p:nvPr/>
          </p:nvCxnSpPr>
          <p:spPr>
            <a:xfrm>
              <a:off x="7367320" y="2884617"/>
              <a:ext cx="524079" cy="0"/>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6686238" y="2889754"/>
              <a:ext cx="232924" cy="0"/>
            </a:xfrm>
            <a:prstGeom prst="line">
              <a:avLst/>
            </a:prstGeom>
          </p:spPr>
          <p:style>
            <a:lnRef idx="3">
              <a:schemeClr val="dk1"/>
            </a:lnRef>
            <a:fillRef idx="0">
              <a:schemeClr val="dk1"/>
            </a:fillRef>
            <a:effectRef idx="2">
              <a:schemeClr val="dk1"/>
            </a:effectRef>
            <a:fontRef idx="minor">
              <a:schemeClr val="tx1"/>
            </a:fontRef>
          </p:style>
        </p:cxnSp>
        <p:sp>
          <p:nvSpPr>
            <p:cNvPr id="22" name="Rectangle 21"/>
            <p:cNvSpPr/>
            <p:nvPr/>
          </p:nvSpPr>
          <p:spPr>
            <a:xfrm>
              <a:off x="7614369" y="2748070"/>
              <a:ext cx="459436" cy="37676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mc:AlternateContent xmlns:mc="http://schemas.openxmlformats.org/markup-compatibility/2006" xmlns:a14="http://schemas.microsoft.com/office/drawing/2010/main">
          <mc:Choice Requires="a14">
            <p:sp>
              <p:nvSpPr>
                <p:cNvPr id="23" name="TextBox 36"/>
                <p:cNvSpPr txBox="1"/>
                <p:nvPr/>
              </p:nvSpPr>
              <p:spPr>
                <a:xfrm>
                  <a:off x="7579792" y="2702313"/>
                  <a:ext cx="510484" cy="369332"/>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0.5</m:t>
                        </m:r>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23" name="TextBox 36"/>
                <p:cNvSpPr txBox="1">
                  <a:spLocks noRot="1" noChangeAspect="1" noMove="1" noResize="1" noEditPoints="1" noAdjustHandles="1" noChangeArrowheads="1" noChangeShapeType="1" noTextEdit="1"/>
                </p:cNvSpPr>
                <p:nvPr/>
              </p:nvSpPr>
              <p:spPr>
                <a:xfrm>
                  <a:off x="7579792" y="2702313"/>
                  <a:ext cx="510484" cy="369332"/>
                </a:xfrm>
                <a:prstGeom prst="rect">
                  <a:avLst/>
                </a:prstGeom>
                <a:blipFill>
                  <a:blip r:embed="rId15"/>
                  <a:stretch>
                    <a:fillRect/>
                  </a:stretch>
                </a:blipFill>
              </p:spPr>
              <p:txBody>
                <a:bodyPr/>
                <a:lstStyle/>
                <a:p>
                  <a:r>
                    <a:rPr lang="en-US">
                      <a:noFill/>
                    </a:rPr>
                    <a:t> </a:t>
                  </a:r>
                </a:p>
              </p:txBody>
            </p:sp>
          </mc:Fallback>
        </mc:AlternateContent>
        <p:cxnSp>
          <p:nvCxnSpPr>
            <p:cNvPr id="24" name="Straight Connector 23"/>
            <p:cNvCxnSpPr/>
            <p:nvPr/>
          </p:nvCxnSpPr>
          <p:spPr>
            <a:xfrm>
              <a:off x="8073806" y="2882482"/>
              <a:ext cx="407617" cy="0"/>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V="1">
              <a:off x="9418004" y="2863498"/>
              <a:ext cx="29115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TextBox 39"/>
            <p:cNvSpPr txBox="1"/>
            <p:nvPr/>
          </p:nvSpPr>
          <p:spPr>
            <a:xfrm>
              <a:off x="8475043" y="2491108"/>
              <a:ext cx="971903" cy="823351"/>
            </a:xfrm>
            <a:prstGeom prst="rect">
              <a:avLst/>
            </a:prstGeom>
            <a:ln/>
          </p:spPr>
          <p:style>
            <a:lnRef idx="2">
              <a:schemeClr val="dk1"/>
            </a:lnRef>
            <a:fillRef idx="1">
              <a:schemeClr val="lt1"/>
            </a:fillRef>
            <a:effectRef idx="0">
              <a:schemeClr val="dk1"/>
            </a:effectRef>
            <a:fontRef idx="minor">
              <a:schemeClr val="dk1"/>
            </a:fontRef>
          </p:style>
          <p:txBody>
            <a:bodyPr wrap="square" rtlCol="0">
              <a:noAutofit/>
            </a:bodyPr>
            <a:lstStyle/>
            <a:p>
              <a:endParaRPr lang="en-US"/>
            </a:p>
          </p:txBody>
        </p:sp>
        <mc:AlternateContent xmlns:mc="http://schemas.openxmlformats.org/markup-compatibility/2006" xmlns:a14="http://schemas.microsoft.com/office/drawing/2010/main">
          <mc:Choice Requires="a14">
            <p:sp>
              <p:nvSpPr>
                <p:cNvPr id="27" name="TextBox 40"/>
                <p:cNvSpPr txBox="1"/>
                <p:nvPr/>
              </p:nvSpPr>
              <p:spPr>
                <a:xfrm>
                  <a:off x="8398304" y="2466211"/>
                  <a:ext cx="1085159" cy="657551"/>
                </a:xfrm>
                <a:prstGeom prst="rect">
                  <a:avLst/>
                </a:prstGeom>
                <a:noFill/>
              </p:spPr>
              <p:txBody>
                <a:bodyPr wrap="square" rtlCol="1">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0.5</m:t>
                            </m:r>
                          </m:num>
                          <m:den>
                            <m:sSup>
                              <m:sSupPr>
                                <m:ctrlPr>
                                  <a:rPr lang="en-US"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pPr>
                              <m:e>
                                <m:d>
                                  <m:dPr>
                                    <m:ctrlPr>
                                      <a:rPr lang="en-US"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𝑆</m:t>
                                    </m:r>
                                    <m:r>
                                      <a:rPr lang="en-US"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+1</m:t>
                                    </m:r>
                                  </m:e>
                                </m:d>
                              </m:e>
                              <m:sup>
                                <m:r>
                                  <a:rPr lang="en-US"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2</m:t>
                                </m:r>
                              </m:sup>
                            </m:sSup>
                          </m:den>
                        </m:f>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27" name="TextBox 40"/>
                <p:cNvSpPr txBox="1">
                  <a:spLocks noRot="1" noChangeAspect="1" noMove="1" noResize="1" noEditPoints="1" noAdjustHandles="1" noChangeArrowheads="1" noChangeShapeType="1" noTextEdit="1"/>
                </p:cNvSpPr>
                <p:nvPr/>
              </p:nvSpPr>
              <p:spPr>
                <a:xfrm>
                  <a:off x="8398304" y="2466211"/>
                  <a:ext cx="1085159" cy="657551"/>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6871306" y="2723802"/>
                  <a:ext cx="552596" cy="585969"/>
                </a:xfrm>
                <a:prstGeom prst="rect">
                  <a:avLst/>
                </a:prstGeom>
              </p:spPr>
              <p:txBody>
                <a:bodyPr wrap="none">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2</m:t>
                        </m:r>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28" name="Rectangle 27"/>
                <p:cNvSpPr>
                  <a:spLocks noRot="1" noChangeAspect="1" noMove="1" noResize="1" noEditPoints="1" noAdjustHandles="1" noChangeArrowheads="1" noChangeShapeType="1" noTextEdit="1"/>
                </p:cNvSpPr>
                <p:nvPr/>
              </p:nvSpPr>
              <p:spPr>
                <a:xfrm>
                  <a:off x="6871306" y="2723802"/>
                  <a:ext cx="552596" cy="585969"/>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16"/>
                <p:cNvSpPr txBox="1"/>
                <p:nvPr/>
              </p:nvSpPr>
              <p:spPr>
                <a:xfrm>
                  <a:off x="9489354" y="2396384"/>
                  <a:ext cx="306085" cy="369332"/>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29" name="TextBox 16"/>
                <p:cNvSpPr txBox="1">
                  <a:spLocks noRot="1" noChangeAspect="1" noMove="1" noResize="1" noEditPoints="1" noAdjustHandles="1" noChangeArrowheads="1" noChangeShapeType="1" noTextEdit="1"/>
                </p:cNvSpPr>
                <p:nvPr/>
              </p:nvSpPr>
              <p:spPr>
                <a:xfrm>
                  <a:off x="9489354" y="2396384"/>
                  <a:ext cx="306085" cy="369332"/>
                </a:xfrm>
                <a:prstGeom prst="rect">
                  <a:avLst/>
                </a:prstGeom>
                <a:blipFill>
                  <a:blip r:embed="rId18"/>
                  <a:stretch>
                    <a:fillRect r="-10000"/>
                  </a:stretch>
                </a:blipFill>
              </p:spPr>
              <p:txBody>
                <a:bodyPr/>
                <a:lstStyle/>
                <a:p>
                  <a:r>
                    <a:rPr lang="en-US">
                      <a:noFill/>
                    </a:rPr>
                    <a:t> </a:t>
                  </a:r>
                </a:p>
              </p:txBody>
            </p:sp>
          </mc:Fallback>
        </mc:AlternateContent>
        <p:cxnSp>
          <p:nvCxnSpPr>
            <p:cNvPr id="30" name="Straight Connector 29"/>
            <p:cNvCxnSpPr/>
            <p:nvPr/>
          </p:nvCxnSpPr>
          <p:spPr>
            <a:xfrm>
              <a:off x="10464447" y="2862772"/>
              <a:ext cx="0" cy="118872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H="1">
              <a:off x="9631073" y="4050970"/>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a:off x="6499331" y="4110017"/>
              <a:ext cx="1828800"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V="1">
              <a:off x="6489560" y="3123762"/>
              <a:ext cx="0" cy="10058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8" name="TextBox 37"/>
                <p:cNvSpPr txBox="1"/>
                <p:nvPr/>
              </p:nvSpPr>
              <p:spPr>
                <a:xfrm>
                  <a:off x="8347963" y="3688403"/>
                  <a:ext cx="1283110" cy="725135"/>
                </a:xfrm>
                <a:prstGeom prst="rect">
                  <a:avLst/>
                </a:prstGeom>
                <a:solidFill>
                  <a:schemeClr val="bg1"/>
                </a:solidFill>
                <a:ln>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2</m:t>
                            </m:r>
                          </m:num>
                          <m:den>
                            <m:r>
                              <a:rPr lang="en-US" sz="2000" b="0" i="1" smtClean="0">
                                <a:latin typeface="Cambria Math" panose="02040503050406030204" pitchFamily="18" charset="0"/>
                              </a:rPr>
                              <m:t>(2</m:t>
                            </m:r>
                            <m:r>
                              <a:rPr lang="en-US" sz="2000" b="0" i="1" smtClean="0">
                                <a:latin typeface="Cambria Math" panose="02040503050406030204" pitchFamily="18" charset="0"/>
                              </a:rPr>
                              <m:t>𝑠</m:t>
                            </m:r>
                            <m:r>
                              <a:rPr lang="en-US" sz="2000" b="0" i="1" smtClean="0">
                                <a:latin typeface="Cambria Math" panose="02040503050406030204" pitchFamily="18" charset="0"/>
                              </a:rPr>
                              <m:t>+1)</m:t>
                            </m:r>
                          </m:den>
                        </m:f>
                      </m:oMath>
                    </m:oMathPara>
                  </a14:m>
                  <a:endParaRPr lang="en-US" dirty="0"/>
                </a:p>
              </p:txBody>
            </p:sp>
          </mc:Choice>
          <mc:Fallback xmlns="">
            <p:sp>
              <p:nvSpPr>
                <p:cNvPr id="38" name="TextBox 37"/>
                <p:cNvSpPr txBox="1">
                  <a:spLocks noRot="1" noChangeAspect="1" noMove="1" noResize="1" noEditPoints="1" noAdjustHandles="1" noChangeArrowheads="1" noChangeShapeType="1" noTextEdit="1"/>
                </p:cNvSpPr>
                <p:nvPr/>
              </p:nvSpPr>
              <p:spPr>
                <a:xfrm>
                  <a:off x="8347963" y="3688403"/>
                  <a:ext cx="1283110" cy="725135"/>
                </a:xfrm>
                <a:prstGeom prst="rect">
                  <a:avLst/>
                </a:prstGeom>
                <a:blipFill>
                  <a:blip r:embed="rId19"/>
                  <a:stretch>
                    <a:fillRect/>
                  </a:stretch>
                </a:blipFill>
                <a:ln>
                  <a:solidFill>
                    <a:schemeClr val="tx1"/>
                  </a:solidFill>
                </a:ln>
              </p:spPr>
              <p:txBody>
                <a:bodyPr/>
                <a:lstStyle/>
                <a:p>
                  <a:r>
                    <a:rPr lang="en-US">
                      <a:noFill/>
                    </a:rPr>
                    <a:t> </a:t>
                  </a:r>
                </a:p>
              </p:txBody>
            </p:sp>
          </mc:Fallback>
        </mc:AlternateContent>
      </p:grpSp>
      <p:sp>
        <p:nvSpPr>
          <p:cNvPr id="40" name="TextBox 39"/>
          <p:cNvSpPr txBox="1"/>
          <p:nvPr/>
        </p:nvSpPr>
        <p:spPr>
          <a:xfrm>
            <a:off x="663677" y="501445"/>
            <a:ext cx="1957909" cy="523220"/>
          </a:xfrm>
          <a:prstGeom prst="rect">
            <a:avLst/>
          </a:prstGeom>
          <a:noFill/>
        </p:spPr>
        <p:txBody>
          <a:bodyPr wrap="square" rtlCol="0">
            <a:spAutoFit/>
          </a:bodyPr>
          <a:lstStyle/>
          <a:p>
            <a:r>
              <a:rPr lang="en-US" sz="2800" dirty="0" smtClean="0">
                <a:solidFill>
                  <a:srgbClr val="FF0000"/>
                </a:solidFill>
                <a:latin typeface="Times New Roman" panose="02020603050405020304" pitchFamily="18" charset="0"/>
                <a:cs typeface="Times New Roman" panose="02020603050405020304" pitchFamily="18" charset="0"/>
              </a:rPr>
              <a:t>Example 1</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41" name="TextBox 40"/>
          <p:cNvSpPr txBox="1"/>
          <p:nvPr/>
        </p:nvSpPr>
        <p:spPr>
          <a:xfrm>
            <a:off x="494850" y="1098873"/>
            <a:ext cx="4218038"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Find the characteristic equation for the closed loop  shown below.</a:t>
            </a:r>
            <a:endParaRPr lang="en-US" sz="2000"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663677" y="2112186"/>
            <a:ext cx="2153265" cy="400110"/>
          </a:xfrm>
          <a:prstGeom prst="rect">
            <a:avLst/>
          </a:prstGeom>
          <a:noFill/>
        </p:spPr>
        <p:txBody>
          <a:bodyPr wrap="square" rtlCol="0">
            <a:spAutoFit/>
          </a:bodyPr>
          <a:lstStyle/>
          <a:p>
            <a:r>
              <a:rPr lang="en-US" sz="2000" i="1" dirty="0" smtClean="0">
                <a:solidFill>
                  <a:srgbClr val="FF0000"/>
                </a:solidFill>
                <a:latin typeface="Times New Roman" panose="02020603050405020304" pitchFamily="18" charset="0"/>
                <a:cs typeface="Times New Roman" panose="02020603050405020304" pitchFamily="18" charset="0"/>
              </a:rPr>
              <a:t>Solution</a:t>
            </a:r>
            <a:endParaRPr lang="en-US" sz="2000" i="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3" name="TextBox 42"/>
              <p:cNvSpPr txBox="1"/>
              <p:nvPr/>
            </p:nvSpPr>
            <p:spPr>
              <a:xfrm>
                <a:off x="501231" y="3077720"/>
                <a:ext cx="2966774" cy="4641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𝑐</m:t>
                          </m:r>
                        </m:sub>
                      </m:sSub>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𝑣</m:t>
                          </m:r>
                        </m:sub>
                      </m:sSub>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𝑝</m:t>
                          </m:r>
                        </m:sub>
                      </m:sSub>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𝑚</m:t>
                          </m:r>
                        </m:sub>
                      </m:sSub>
                      <m:r>
                        <a:rPr lang="en-US" sz="2800" b="0" i="1" smtClean="0">
                          <a:latin typeface="Cambria Math" panose="02040503050406030204" pitchFamily="18" charset="0"/>
                        </a:rPr>
                        <m:t>=0</m:t>
                      </m:r>
                    </m:oMath>
                  </m:oMathPara>
                </a14:m>
                <a:endParaRPr lang="en-US" sz="2800" dirty="0"/>
              </a:p>
            </p:txBody>
          </p:sp>
        </mc:Choice>
        <mc:Fallback xmlns="">
          <p:sp>
            <p:nvSpPr>
              <p:cNvPr id="43" name="TextBox 42"/>
              <p:cNvSpPr txBox="1">
                <a:spLocks noRot="1" noChangeAspect="1" noMove="1" noResize="1" noEditPoints="1" noAdjustHandles="1" noChangeArrowheads="1" noChangeShapeType="1" noTextEdit="1"/>
              </p:cNvSpPr>
              <p:nvPr/>
            </p:nvSpPr>
            <p:spPr>
              <a:xfrm>
                <a:off x="501231" y="3077720"/>
                <a:ext cx="2966774" cy="464101"/>
              </a:xfrm>
              <a:prstGeom prst="rect">
                <a:avLst/>
              </a:prstGeom>
              <a:blipFill>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
              <p:cNvSpPr txBox="1"/>
              <p:nvPr/>
            </p:nvSpPr>
            <p:spPr>
              <a:xfrm>
                <a:off x="536400" y="2550272"/>
                <a:ext cx="2085186" cy="43088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m:t>
                      </m:r>
                      <m:r>
                        <a:rPr lang="en-US" sz="2800" b="0" i="1" smtClean="0">
                          <a:latin typeface="Cambria Math" panose="02040503050406030204" pitchFamily="18" charset="0"/>
                        </a:rPr>
                        <m:t>𝐺</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𝐺</m:t>
                          </m:r>
                        </m:e>
                        <m:sub>
                          <m:r>
                            <a:rPr lang="en-US" sz="2800" b="0" i="1" smtClean="0">
                              <a:latin typeface="Cambria Math" panose="02040503050406030204" pitchFamily="18" charset="0"/>
                            </a:rPr>
                            <m:t>𝑚</m:t>
                          </m:r>
                        </m:sub>
                      </m:sSub>
                      <m:r>
                        <a:rPr lang="en-US" sz="2800" b="0" i="1" smtClean="0">
                          <a:latin typeface="Cambria Math" panose="02040503050406030204" pitchFamily="18" charset="0"/>
                        </a:rPr>
                        <m:t>=0</m:t>
                      </m:r>
                    </m:oMath>
                  </m:oMathPara>
                </a14:m>
                <a:endParaRPr lang="en-US" sz="2800" dirty="0"/>
              </a:p>
            </p:txBody>
          </p:sp>
        </mc:Choice>
        <mc:Fallback xmlns="">
          <p:sp>
            <p:nvSpPr>
              <p:cNvPr id="44" name="TextBox 4"/>
              <p:cNvSpPr txBox="1">
                <a:spLocks noRot="1" noChangeAspect="1" noMove="1" noResize="1" noEditPoints="1" noAdjustHandles="1" noChangeArrowheads="1" noChangeShapeType="1" noTextEdit="1"/>
              </p:cNvSpPr>
              <p:nvPr/>
            </p:nvSpPr>
            <p:spPr>
              <a:xfrm>
                <a:off x="536400" y="2550272"/>
                <a:ext cx="2085186" cy="430887"/>
              </a:xfrm>
              <a:prstGeom prst="rect">
                <a:avLst/>
              </a:prstGeom>
              <a:blipFill>
                <a:blip r:embed="rId2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537314" y="3897551"/>
                <a:ext cx="5576078" cy="8946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1+(2)(0.5)(</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0.5</m:t>
                          </m:r>
                        </m:num>
                        <m:den>
                          <m:r>
                            <a:rPr lang="en-US" sz="2800" b="0" i="1" smtClean="0">
                              <a:latin typeface="Cambria Math" panose="02040503050406030204" pitchFamily="18" charset="0"/>
                            </a:rPr>
                            <m:t>(</m:t>
                          </m:r>
                          <m:r>
                            <a:rPr lang="en-US" sz="2800" b="0" i="1" smtClean="0">
                              <a:latin typeface="Cambria Math" panose="02040503050406030204" pitchFamily="18" charset="0"/>
                            </a:rPr>
                            <m:t>𝑠</m:t>
                          </m:r>
                          <m:r>
                            <a:rPr lang="en-US" sz="2800" b="0" i="1" smtClean="0">
                              <a:latin typeface="Cambria Math" panose="02040503050406030204" pitchFamily="18" charset="0"/>
                            </a:rPr>
                            <m:t>+1</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e>
                            <m:sup>
                              <m:r>
                                <a:rPr lang="en-US" sz="2800" b="0" i="1" smtClean="0">
                                  <a:latin typeface="Cambria Math" panose="02040503050406030204" pitchFamily="18" charset="0"/>
                                </a:rPr>
                                <m:t>2</m:t>
                              </m:r>
                            </m:sup>
                          </m:sSup>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2</m:t>
                          </m:r>
                          <m:r>
                            <a:rPr lang="en-US" sz="2800" b="0" i="1" smtClean="0">
                              <a:latin typeface="Cambria Math" panose="02040503050406030204" pitchFamily="18" charset="0"/>
                            </a:rPr>
                            <m:t>𝑠</m:t>
                          </m:r>
                          <m:r>
                            <a:rPr lang="en-US" sz="2800" b="0" i="1" smtClean="0">
                              <a:latin typeface="Cambria Math" panose="02040503050406030204" pitchFamily="18" charset="0"/>
                            </a:rPr>
                            <m:t>+1</m:t>
                          </m:r>
                        </m:den>
                      </m:f>
                      <m:r>
                        <a:rPr lang="en-US" sz="2800" b="0" i="1" smtClean="0">
                          <a:latin typeface="Cambria Math" panose="02040503050406030204" pitchFamily="18" charset="0"/>
                        </a:rPr>
                        <m:t>) =0</m:t>
                      </m:r>
                    </m:oMath>
                  </m:oMathPara>
                </a14:m>
                <a:endParaRPr lang="en-US" sz="2800" dirty="0"/>
              </a:p>
            </p:txBody>
          </p:sp>
        </mc:Choice>
        <mc:Fallback xmlns="">
          <p:sp>
            <p:nvSpPr>
              <p:cNvPr id="45" name="TextBox 44"/>
              <p:cNvSpPr txBox="1">
                <a:spLocks noRot="1" noChangeAspect="1" noMove="1" noResize="1" noEditPoints="1" noAdjustHandles="1" noChangeArrowheads="1" noChangeShapeType="1" noTextEdit="1"/>
              </p:cNvSpPr>
              <p:nvPr/>
            </p:nvSpPr>
            <p:spPr>
              <a:xfrm>
                <a:off x="537314" y="3897551"/>
                <a:ext cx="5576078" cy="894669"/>
              </a:xfrm>
              <a:prstGeom prst="rect">
                <a:avLst/>
              </a:prstGeom>
              <a:blipFill>
                <a:blip r:embed="rId2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05008" y="5146838"/>
                <a:ext cx="369556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2</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𝑠</m:t>
                          </m:r>
                        </m:e>
                        <m:sup>
                          <m:r>
                            <a:rPr lang="en-US" sz="2800" b="0" i="1" smtClean="0">
                              <a:latin typeface="Cambria Math" panose="02040503050406030204" pitchFamily="18" charset="0"/>
                            </a:rPr>
                            <m:t>3</m:t>
                          </m:r>
                        </m:sup>
                      </m:sSup>
                      <m:r>
                        <a:rPr lang="en-US" sz="2800" b="0" i="1" smtClean="0">
                          <a:latin typeface="Cambria Math" panose="02040503050406030204" pitchFamily="18" charset="0"/>
                        </a:rPr>
                        <m:t>+5</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𝑠</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+4</m:t>
                      </m:r>
                      <m:r>
                        <a:rPr lang="en-US" sz="2800" b="0" i="1" smtClean="0">
                          <a:latin typeface="Cambria Math" panose="02040503050406030204" pitchFamily="18" charset="0"/>
                        </a:rPr>
                        <m:t>𝑠</m:t>
                      </m:r>
                      <m:r>
                        <a:rPr lang="en-US" sz="2800" b="0" i="1" smtClean="0">
                          <a:latin typeface="Cambria Math" panose="02040503050406030204" pitchFamily="18" charset="0"/>
                        </a:rPr>
                        <m:t>+2=0</m:t>
                      </m:r>
                    </m:oMath>
                  </m:oMathPara>
                </a14:m>
                <a:endParaRPr lang="en-US" sz="2800" dirty="0"/>
              </a:p>
            </p:txBody>
          </p:sp>
        </mc:Choice>
        <mc:Fallback xmlns="">
          <p:sp>
            <p:nvSpPr>
              <p:cNvPr id="46" name="TextBox 45"/>
              <p:cNvSpPr txBox="1">
                <a:spLocks noRot="1" noChangeAspect="1" noMove="1" noResize="1" noEditPoints="1" noAdjustHandles="1" noChangeArrowheads="1" noChangeShapeType="1" noTextEdit="1"/>
              </p:cNvSpPr>
              <p:nvPr/>
            </p:nvSpPr>
            <p:spPr>
              <a:xfrm>
                <a:off x="605008" y="5146838"/>
                <a:ext cx="3695563" cy="430887"/>
              </a:xfrm>
              <a:prstGeom prst="rect">
                <a:avLst/>
              </a:prstGeom>
              <a:blipFill>
                <a:blip r:embed="rId23"/>
                <a:stretch>
                  <a:fillRect/>
                </a:stretch>
              </a:blipFill>
            </p:spPr>
            <p:txBody>
              <a:bodyPr/>
              <a:lstStyle/>
              <a:p>
                <a:r>
                  <a:rPr lang="en-US">
                    <a:noFill/>
                  </a:rPr>
                  <a:t> </a:t>
                </a:r>
              </a:p>
            </p:txBody>
          </p:sp>
        </mc:Fallback>
      </mc:AlternateContent>
      <p:sp>
        <p:nvSpPr>
          <p:cNvPr id="47" name="TextBox 46"/>
          <p:cNvSpPr txBox="1"/>
          <p:nvPr/>
        </p:nvSpPr>
        <p:spPr>
          <a:xfrm>
            <a:off x="663677" y="6135329"/>
            <a:ext cx="9266292"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Note that the characteristic equation has three roots of S, these roots called poles</a:t>
            </a:r>
            <a:endParaRPr lang="en-US" sz="2000" dirty="0">
              <a:latin typeface="Times New Roman" panose="02020603050405020304" pitchFamily="18" charset="0"/>
              <a:cs typeface="Times New Roman" panose="02020603050405020304" pitchFamily="18" charset="0"/>
            </a:endParaRPr>
          </a:p>
        </p:txBody>
      </p:sp>
      <p:sp>
        <p:nvSpPr>
          <p:cNvPr id="48" name="TextBox 8"/>
          <p:cNvSpPr txBox="1"/>
          <p:nvPr/>
        </p:nvSpPr>
        <p:spPr>
          <a:xfrm>
            <a:off x="4879127" y="5099447"/>
            <a:ext cx="3156154"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Characteristic equation</a:t>
            </a:r>
            <a:endParaRPr lang="en-US" sz="2000" dirty="0">
              <a:latin typeface="Times New Roman" panose="02020603050405020304" pitchFamily="18" charset="0"/>
              <a:cs typeface="Times New Roman" panose="02020603050405020304" pitchFamily="18" charset="0"/>
            </a:endParaRPr>
          </a:p>
        </p:txBody>
      </p:sp>
      <p:sp>
        <p:nvSpPr>
          <p:cNvPr id="50" name="Slide Number Placeholder 49"/>
          <p:cNvSpPr>
            <a:spLocks noGrp="1"/>
          </p:cNvSpPr>
          <p:nvPr>
            <p:ph type="sldNum" sz="quarter" idx="12"/>
          </p:nvPr>
        </p:nvSpPr>
        <p:spPr/>
        <p:txBody>
          <a:bodyPr/>
          <a:lstStyle/>
          <a:p>
            <a:fld id="{C1227082-9623-4AB1-B9BE-6FF402288CC8}" type="slidenum">
              <a:rPr lang="en-US" smtClean="0"/>
              <a:t>11</a:t>
            </a:fld>
            <a:endParaRPr lang="en-US"/>
          </a:p>
        </p:txBody>
      </p:sp>
    </p:spTree>
    <p:extLst>
      <p:ext uri="{BB962C8B-B14F-4D97-AF65-F5344CB8AC3E}">
        <p14:creationId xmlns:p14="http://schemas.microsoft.com/office/powerpoint/2010/main" val="126833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7420" y="230544"/>
            <a:ext cx="3431267" cy="584775"/>
          </a:xfrm>
          <a:prstGeom prst="rect">
            <a:avLst/>
          </a:prstGeom>
          <a:noFill/>
        </p:spPr>
        <p:txBody>
          <a:bodyPr wrap="square" rtlCol="0">
            <a:spAutoFit/>
          </a:bodyPr>
          <a:lstStyle/>
          <a:p>
            <a:r>
              <a:rPr lang="en-US" sz="3200" dirty="0" smtClean="0">
                <a:solidFill>
                  <a:srgbClr val="FF0000"/>
                </a:solidFill>
                <a:latin typeface="Times New Roman" panose="02020603050405020304" pitchFamily="18" charset="0"/>
                <a:cs typeface="Times New Roman" panose="02020603050405020304" pitchFamily="18" charset="0"/>
              </a:rPr>
              <a:t>5-  S-plane</a:t>
            </a:r>
            <a:r>
              <a:rPr lang="en-US" dirty="0" smtClean="0"/>
              <a:t> </a:t>
            </a:r>
            <a:endParaRPr lang="en-US" dirty="0"/>
          </a:p>
        </p:txBody>
      </p:sp>
      <p:sp>
        <p:nvSpPr>
          <p:cNvPr id="3" name="TextBox 2"/>
          <p:cNvSpPr txBox="1"/>
          <p:nvPr/>
        </p:nvSpPr>
        <p:spPr>
          <a:xfrm>
            <a:off x="737420" y="982981"/>
            <a:ext cx="10795819"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It is a plane the x-axis of which is real and the y-axis of which is imaginary. It is used to ascertain the nature or S root and hence the stability of the system. </a:t>
            </a:r>
            <a:endParaRPr lang="en-US" sz="2400" dirty="0">
              <a:latin typeface="Times New Roman" panose="02020603050405020304" pitchFamily="18" charset="0"/>
              <a:cs typeface="Times New Roman" panose="02020603050405020304" pitchFamily="18" charset="0"/>
            </a:endParaRPr>
          </a:p>
        </p:txBody>
      </p:sp>
      <p:grpSp>
        <p:nvGrpSpPr>
          <p:cNvPr id="36" name="Group 35"/>
          <p:cNvGrpSpPr/>
          <p:nvPr/>
        </p:nvGrpSpPr>
        <p:grpSpPr>
          <a:xfrm>
            <a:off x="2277825" y="2158931"/>
            <a:ext cx="8033023" cy="3721082"/>
            <a:chOff x="2322070" y="2144183"/>
            <a:chExt cx="8033023" cy="3721082"/>
          </a:xfrm>
        </p:grpSpPr>
        <p:cxnSp>
          <p:nvCxnSpPr>
            <p:cNvPr id="5" name="Straight Arrow Connector 4"/>
            <p:cNvCxnSpPr/>
            <p:nvPr/>
          </p:nvCxnSpPr>
          <p:spPr>
            <a:xfrm>
              <a:off x="3004214" y="4478244"/>
              <a:ext cx="603504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H="1" flipV="1">
              <a:off x="5400435" y="2573425"/>
              <a:ext cx="0" cy="32918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 name="Oval 7"/>
            <p:cNvSpPr/>
            <p:nvPr/>
          </p:nvSpPr>
          <p:spPr>
            <a:xfrm>
              <a:off x="6922946" y="4428345"/>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Oval 8"/>
            <p:cNvSpPr/>
            <p:nvPr/>
          </p:nvSpPr>
          <p:spPr>
            <a:xfrm>
              <a:off x="4242700" y="5386224"/>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Oval 9"/>
            <p:cNvSpPr/>
            <p:nvPr/>
          </p:nvSpPr>
          <p:spPr>
            <a:xfrm>
              <a:off x="4227533" y="4427000"/>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5384044" y="5010604"/>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Oval 13"/>
            <p:cNvSpPr/>
            <p:nvPr/>
          </p:nvSpPr>
          <p:spPr>
            <a:xfrm>
              <a:off x="5384044" y="3541735"/>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mc:AlternateContent xmlns:mc="http://schemas.openxmlformats.org/markup-compatibility/2006" xmlns:a14="http://schemas.microsoft.com/office/drawing/2010/main">
          <mc:Choice Requires="a14">
            <p:sp>
              <p:nvSpPr>
                <p:cNvPr id="15" name="TextBox 13"/>
                <p:cNvSpPr txBox="1"/>
                <p:nvPr/>
              </p:nvSpPr>
              <p:spPr>
                <a:xfrm>
                  <a:off x="3519162" y="3931560"/>
                  <a:ext cx="1566077" cy="369332"/>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b="1" i="1" kern="1200" smtClean="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𝟏</m:t>
                            </m:r>
                          </m:sub>
                        </m:sSub>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𝟏</m:t>
                            </m:r>
                          </m:sub>
                        </m:sSub>
                        <m:r>
                          <a:rPr lang="en-US" b="1" i="1" kern="1200" smtClean="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 </m:t>
                        </m:r>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b="1" dirty="0">
                    <a:solidFill>
                      <a:schemeClr val="accent6">
                        <a:lumMod val="50000"/>
                      </a:schemeClr>
                    </a:solidFill>
                    <a:effectLst/>
                    <a:latin typeface="Times New Roman" panose="02020603050405020304" pitchFamily="18" charset="0"/>
                    <a:ea typeface="Times New Roman" panose="02020603050405020304" pitchFamily="18" charset="0"/>
                  </a:endParaRPr>
                </a:p>
              </p:txBody>
            </p:sp>
          </mc:Choice>
          <mc:Fallback xmlns="">
            <p:sp>
              <p:nvSpPr>
                <p:cNvPr id="15" name="TextBox 13"/>
                <p:cNvSpPr txBox="1">
                  <a:spLocks noRot="1" noChangeAspect="1" noMove="1" noResize="1" noEditPoints="1" noAdjustHandles="1" noChangeArrowheads="1" noChangeShapeType="1" noTextEdit="1"/>
                </p:cNvSpPr>
                <p:nvPr/>
              </p:nvSpPr>
              <p:spPr>
                <a:xfrm>
                  <a:off x="3519162" y="3931560"/>
                  <a:ext cx="1566077" cy="369332"/>
                </a:xfrm>
                <a:prstGeom prst="rect">
                  <a:avLst/>
                </a:prstGeom>
                <a:blipFill>
                  <a:blip r:embed="rId2"/>
                  <a:stretch>
                    <a:fillRect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4"/>
                <p:cNvSpPr txBox="1"/>
                <p:nvPr/>
              </p:nvSpPr>
              <p:spPr>
                <a:xfrm>
                  <a:off x="2646855" y="2879786"/>
                  <a:ext cx="1566077" cy="400110"/>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smtClean="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chemeClr val="accent1"/>
                    </a:solidFill>
                    <a:effectLst/>
                    <a:latin typeface="Times New Roman" panose="02020603050405020304" pitchFamily="18" charset="0"/>
                    <a:ea typeface="Times New Roman" panose="02020603050405020304" pitchFamily="18" charset="0"/>
                  </a:endParaRPr>
                </a:p>
              </p:txBody>
            </p:sp>
          </mc:Choice>
          <mc:Fallback xmlns="">
            <p:sp>
              <p:nvSpPr>
                <p:cNvPr id="16" name="TextBox 14"/>
                <p:cNvSpPr txBox="1">
                  <a:spLocks noRot="1" noChangeAspect="1" noMove="1" noResize="1" noEditPoints="1" noAdjustHandles="1" noChangeArrowheads="1" noChangeShapeType="1" noTextEdit="1"/>
                </p:cNvSpPr>
                <p:nvPr/>
              </p:nvSpPr>
              <p:spPr>
                <a:xfrm>
                  <a:off x="2646855" y="2879786"/>
                  <a:ext cx="1566077" cy="400110"/>
                </a:xfrm>
                <a:prstGeom prst="rect">
                  <a:avLst/>
                </a:prstGeom>
                <a:blipFill>
                  <a:blip r:embed="rId3"/>
                  <a:stretch>
                    <a:fillRect b="-1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5"/>
                <p:cNvSpPr txBox="1"/>
                <p:nvPr/>
              </p:nvSpPr>
              <p:spPr>
                <a:xfrm>
                  <a:off x="2322070" y="5152611"/>
                  <a:ext cx="1706989" cy="400110"/>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smtClean="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chemeClr val="accent1"/>
                    </a:solidFill>
                    <a:effectLst/>
                    <a:latin typeface="Times New Roman" panose="02020603050405020304" pitchFamily="18" charset="0"/>
                    <a:ea typeface="Times New Roman" panose="02020603050405020304" pitchFamily="18" charset="0"/>
                  </a:endParaRPr>
                </a:p>
              </p:txBody>
            </p:sp>
          </mc:Choice>
          <mc:Fallback xmlns="">
            <p:sp>
              <p:nvSpPr>
                <p:cNvPr id="17" name="TextBox 15"/>
                <p:cNvSpPr txBox="1">
                  <a:spLocks noRot="1" noChangeAspect="1" noMove="1" noResize="1" noEditPoints="1" noAdjustHandles="1" noChangeArrowheads="1" noChangeShapeType="1" noTextEdit="1"/>
                </p:cNvSpPr>
                <p:nvPr/>
              </p:nvSpPr>
              <p:spPr>
                <a:xfrm>
                  <a:off x="2322070" y="5152611"/>
                  <a:ext cx="1706989" cy="400110"/>
                </a:xfrm>
                <a:prstGeom prst="rect">
                  <a:avLst/>
                </a:prstGeom>
                <a:blipFill>
                  <a:blip r:embed="rId4"/>
                  <a:stretch>
                    <a:fillRect r="-1429" b="-1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6"/>
                <p:cNvSpPr txBox="1"/>
                <p:nvPr/>
              </p:nvSpPr>
              <p:spPr>
                <a:xfrm>
                  <a:off x="7581572" y="2898263"/>
                  <a:ext cx="1311705" cy="400110"/>
                </a:xfrm>
                <a:prstGeom prst="rect">
                  <a:avLst/>
                </a:prstGeom>
                <a:solidFill>
                  <a:schemeClr val="bg1"/>
                </a:solid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smtClean="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00CC00"/>
                    </a:solidFill>
                    <a:effectLst/>
                    <a:latin typeface="Times New Roman" panose="02020603050405020304" pitchFamily="18" charset="0"/>
                    <a:ea typeface="Times New Roman" panose="02020603050405020304" pitchFamily="18" charset="0"/>
                  </a:endParaRPr>
                </a:p>
              </p:txBody>
            </p:sp>
          </mc:Choice>
          <mc:Fallback xmlns="">
            <p:sp>
              <p:nvSpPr>
                <p:cNvPr id="18" name="TextBox 16"/>
                <p:cNvSpPr txBox="1">
                  <a:spLocks noRot="1" noChangeAspect="1" noMove="1" noResize="1" noEditPoints="1" noAdjustHandles="1" noChangeArrowheads="1" noChangeShapeType="1" noTextEdit="1"/>
                </p:cNvSpPr>
                <p:nvPr/>
              </p:nvSpPr>
              <p:spPr>
                <a:xfrm>
                  <a:off x="7581572" y="2898263"/>
                  <a:ext cx="1311705" cy="400110"/>
                </a:xfrm>
                <a:prstGeom prst="rect">
                  <a:avLst/>
                </a:prstGeom>
                <a:blipFill>
                  <a:blip r:embed="rId5"/>
                  <a:stretch>
                    <a:fillRect r="-1852" b="-1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7"/>
                <p:cNvSpPr txBox="1"/>
                <p:nvPr/>
              </p:nvSpPr>
              <p:spPr>
                <a:xfrm>
                  <a:off x="7708558" y="5140116"/>
                  <a:ext cx="1509184" cy="400110"/>
                </a:xfrm>
                <a:prstGeom prst="rect">
                  <a:avLst/>
                </a:prstGeom>
                <a:solidFill>
                  <a:schemeClr val="bg1"/>
                </a:solid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smtClean="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00CC00"/>
                    </a:solidFill>
                    <a:effectLst/>
                    <a:latin typeface="Times New Roman" panose="02020603050405020304" pitchFamily="18" charset="0"/>
                    <a:ea typeface="Times New Roman" panose="02020603050405020304" pitchFamily="18" charset="0"/>
                  </a:endParaRPr>
                </a:p>
              </p:txBody>
            </p:sp>
          </mc:Choice>
          <mc:Fallback xmlns="">
            <p:sp>
              <p:nvSpPr>
                <p:cNvPr id="19" name="TextBox 17"/>
                <p:cNvSpPr txBox="1">
                  <a:spLocks noRot="1" noChangeAspect="1" noMove="1" noResize="1" noEditPoints="1" noAdjustHandles="1" noChangeArrowheads="1" noChangeShapeType="1" noTextEdit="1"/>
                </p:cNvSpPr>
                <p:nvPr/>
              </p:nvSpPr>
              <p:spPr>
                <a:xfrm>
                  <a:off x="7708558" y="5140116"/>
                  <a:ext cx="1509184" cy="400110"/>
                </a:xfrm>
                <a:prstGeom prst="rect">
                  <a:avLst/>
                </a:prstGeom>
                <a:blipFill>
                  <a:blip r:embed="rId6"/>
                  <a:stretch>
                    <a:fillRect r="-1613" b="-1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8"/>
                <p:cNvSpPr txBox="1"/>
                <p:nvPr/>
              </p:nvSpPr>
              <p:spPr>
                <a:xfrm>
                  <a:off x="6397041" y="3930071"/>
                  <a:ext cx="1111310" cy="400110"/>
                </a:xfrm>
                <a:prstGeom prst="rect">
                  <a:avLst/>
                </a:prstGeom>
                <a:solidFill>
                  <a:schemeClr val="bg1"/>
                </a:solid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𝟓</m:t>
                            </m:r>
                          </m:sub>
                        </m:sSub>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𝟏</m:t>
                            </m:r>
                          </m:sub>
                        </m:sSub>
                        <m:r>
                          <a:rPr lang="en-US" sz="2000" b="1" i="1" kern="1200" smtClean="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chemeClr val="accent4">
                        <a:lumMod val="50000"/>
                      </a:schemeClr>
                    </a:solidFill>
                    <a:effectLst/>
                    <a:latin typeface="Times New Roman" panose="02020603050405020304" pitchFamily="18" charset="0"/>
                    <a:ea typeface="Times New Roman" panose="02020603050405020304" pitchFamily="18" charset="0"/>
                  </a:endParaRPr>
                </a:p>
              </p:txBody>
            </p:sp>
          </mc:Choice>
          <mc:Fallback xmlns="">
            <p:sp>
              <p:nvSpPr>
                <p:cNvPr id="20" name="TextBox 18"/>
                <p:cNvSpPr txBox="1">
                  <a:spLocks noRot="1" noChangeAspect="1" noMove="1" noResize="1" noEditPoints="1" noAdjustHandles="1" noChangeArrowheads="1" noChangeShapeType="1" noTextEdit="1"/>
                </p:cNvSpPr>
                <p:nvPr/>
              </p:nvSpPr>
              <p:spPr>
                <a:xfrm>
                  <a:off x="6397041" y="3930071"/>
                  <a:ext cx="1111310" cy="400110"/>
                </a:xfrm>
                <a:prstGeom prst="rect">
                  <a:avLst/>
                </a:prstGeom>
                <a:blipFill>
                  <a:blip r:embed="rId7"/>
                  <a:stretch>
                    <a:fillRect r="-9341"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19"/>
                <p:cNvSpPr txBox="1"/>
                <p:nvPr/>
              </p:nvSpPr>
              <p:spPr>
                <a:xfrm>
                  <a:off x="9039254" y="4142920"/>
                  <a:ext cx="1315839" cy="400110"/>
                </a:xfrm>
                <a:prstGeom prst="rect">
                  <a:avLst/>
                </a:prstGeom>
                <a:noFill/>
              </p:spPr>
              <p:txBody>
                <a:bodyPr wrap="square" rtlCol="0">
                  <a:spAutoFit/>
                </a:bodyPr>
                <a:lstStyle/>
                <a:p>
                  <a:pPr marL="0" marR="0">
                    <a:spcBef>
                      <a:spcPts val="0"/>
                    </a:spcBef>
                    <a:spcAft>
                      <a:spcPts val="0"/>
                    </a:spcAft>
                  </a:pPr>
                  <a:r>
                    <a:rPr lang="en-US" sz="2000" i="1" kern="1200" dirty="0">
                      <a:solidFill>
                        <a:srgbClr val="000000"/>
                      </a:solidFill>
                      <a:effectLst/>
                      <a:latin typeface="Times New Roman" panose="02020603050405020304" pitchFamily="18" charset="0"/>
                      <a:ea typeface="Times New Roman" panose="02020603050405020304" pitchFamily="18" charset="0"/>
                    </a:rPr>
                    <a:t>R</a:t>
                  </a:r>
                  <a14:m>
                    <m:oMath xmlns:m="http://schemas.openxmlformats.org/officeDocument/2006/math">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𝑒𝑎𝑙</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𝑎𝑥𝑖𝑠</m:t>
                      </m:r>
                    </m:oMath>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1" name="TextBox 19"/>
                <p:cNvSpPr txBox="1">
                  <a:spLocks noRot="1" noChangeAspect="1" noMove="1" noResize="1" noEditPoints="1" noAdjustHandles="1" noChangeArrowheads="1" noChangeShapeType="1" noTextEdit="1"/>
                </p:cNvSpPr>
                <p:nvPr/>
              </p:nvSpPr>
              <p:spPr>
                <a:xfrm>
                  <a:off x="9039254" y="4142920"/>
                  <a:ext cx="1315839" cy="400110"/>
                </a:xfrm>
                <a:prstGeom prst="rect">
                  <a:avLst/>
                </a:prstGeom>
                <a:blipFill>
                  <a:blip r:embed="rId8"/>
                  <a:stretch>
                    <a:fillRect l="-5116" t="-7576" b="-25758"/>
                  </a:stretch>
                </a:blipFill>
              </p:spPr>
              <p:txBody>
                <a:bodyPr/>
                <a:lstStyle/>
                <a:p>
                  <a:r>
                    <a:rPr lang="en-US">
                      <a:noFill/>
                    </a:rPr>
                    <a:t> </a:t>
                  </a:r>
                </a:p>
              </p:txBody>
            </p:sp>
          </mc:Fallback>
        </mc:AlternateContent>
        <p:sp>
          <p:nvSpPr>
            <p:cNvPr id="22" name="TextBox 20"/>
            <p:cNvSpPr txBox="1"/>
            <p:nvPr/>
          </p:nvSpPr>
          <p:spPr>
            <a:xfrm>
              <a:off x="4474414" y="2144183"/>
              <a:ext cx="1938259" cy="707886"/>
            </a:xfrm>
            <a:prstGeom prst="rect">
              <a:avLst/>
            </a:prstGeom>
            <a:noFill/>
          </p:spPr>
          <p:txBody>
            <a:bodyPr wrap="square" rtlCol="0">
              <a:spAutoFit/>
            </a:bodyPr>
            <a:lstStyle/>
            <a:p>
              <a:pPr marL="0" marR="0" algn="ctr">
                <a:spcBef>
                  <a:spcPts val="0"/>
                </a:spcBef>
                <a:spcAft>
                  <a:spcPts val="0"/>
                </a:spcAft>
              </a:pPr>
              <a:r>
                <a:rPr lang="en-US" sz="2000" i="1" kern="1200" dirty="0">
                  <a:solidFill>
                    <a:srgbClr val="000000"/>
                  </a:solidFill>
                  <a:effectLst/>
                  <a:latin typeface="Times New Roman" panose="02020603050405020304" pitchFamily="18" charset="0"/>
                  <a:ea typeface="Times New Roman" panose="02020603050405020304" pitchFamily="18" charset="0"/>
                </a:rPr>
                <a:t>Imaginary axis</a:t>
              </a:r>
              <a:endParaRPr lang="en-US" sz="2000"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TextBox 24"/>
                <p:cNvSpPr txBox="1"/>
                <p:nvPr/>
              </p:nvSpPr>
              <p:spPr>
                <a:xfrm>
                  <a:off x="5568298" y="3341680"/>
                  <a:ext cx="1056706" cy="400110"/>
                </a:xfrm>
                <a:prstGeom prst="rect">
                  <a:avLst/>
                </a:prstGeom>
                <a:solidFill>
                  <a:schemeClr val="bg1"/>
                </a:solid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𝟑</m:t>
                            </m:r>
                          </m:sub>
                        </m:s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sz="2000" b="1" i="1" kern="1200" smtClean="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𝟑</m:t>
                            </m:r>
                          </m:sub>
                        </m:s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FF0000"/>
                    </a:solidFill>
                    <a:effectLst/>
                    <a:latin typeface="Times New Roman" panose="02020603050405020304" pitchFamily="18" charset="0"/>
                    <a:ea typeface="Times New Roman" panose="02020603050405020304" pitchFamily="18" charset="0"/>
                  </a:endParaRPr>
                </a:p>
              </p:txBody>
            </p:sp>
          </mc:Choice>
          <mc:Fallback xmlns="">
            <p:sp>
              <p:nvSpPr>
                <p:cNvPr id="23" name="TextBox 24"/>
                <p:cNvSpPr txBox="1">
                  <a:spLocks noRot="1" noChangeAspect="1" noMove="1" noResize="1" noEditPoints="1" noAdjustHandles="1" noChangeArrowheads="1" noChangeShapeType="1" noTextEdit="1"/>
                </p:cNvSpPr>
                <p:nvPr/>
              </p:nvSpPr>
              <p:spPr>
                <a:xfrm>
                  <a:off x="5568298" y="3341680"/>
                  <a:ext cx="1056706" cy="400110"/>
                </a:xfrm>
                <a:prstGeom prst="rect">
                  <a:avLst/>
                </a:prstGeom>
                <a:blipFill>
                  <a:blip r:embed="rId9"/>
                  <a:stretch>
                    <a:fillRect r="-14368" b="-1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5"/>
                <p:cNvSpPr txBox="1"/>
                <p:nvPr/>
              </p:nvSpPr>
              <p:spPr>
                <a:xfrm>
                  <a:off x="5385792" y="4869976"/>
                  <a:ext cx="1566904" cy="400110"/>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𝟑</m:t>
                            </m:r>
                          </m:sub>
                        </m:s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sz="2000" b="1" i="1" kern="1200" smtClean="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𝟑</m:t>
                            </m:r>
                          </m:sub>
                        </m:s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FF0000"/>
                    </a:solidFill>
                    <a:effectLst/>
                    <a:latin typeface="Times New Roman" panose="02020603050405020304" pitchFamily="18" charset="0"/>
                    <a:ea typeface="Times New Roman" panose="02020603050405020304" pitchFamily="18" charset="0"/>
                  </a:endParaRPr>
                </a:p>
              </p:txBody>
            </p:sp>
          </mc:Choice>
          <mc:Fallback xmlns="">
            <p:sp>
              <p:nvSpPr>
                <p:cNvPr id="24" name="TextBox 25"/>
                <p:cNvSpPr txBox="1">
                  <a:spLocks noRot="1" noChangeAspect="1" noMove="1" noResize="1" noEditPoints="1" noAdjustHandles="1" noChangeArrowheads="1" noChangeShapeType="1" noTextEdit="1"/>
                </p:cNvSpPr>
                <p:nvPr/>
              </p:nvSpPr>
              <p:spPr>
                <a:xfrm>
                  <a:off x="5385792" y="4869976"/>
                  <a:ext cx="1566904" cy="400110"/>
                </a:xfrm>
                <a:prstGeom prst="rect">
                  <a:avLst/>
                </a:prstGeom>
                <a:blipFill>
                  <a:blip r:embed="rId10"/>
                  <a:stretch>
                    <a:fillRect b="-16667"/>
                  </a:stretch>
                </a:blipFill>
              </p:spPr>
              <p:txBody>
                <a:bodyPr/>
                <a:lstStyle/>
                <a:p>
                  <a:r>
                    <a:rPr lang="en-US">
                      <a:noFill/>
                    </a:rPr>
                    <a:t> </a:t>
                  </a:r>
                </a:p>
              </p:txBody>
            </p:sp>
          </mc:Fallback>
        </mc:AlternateContent>
        <p:sp>
          <p:nvSpPr>
            <p:cNvPr id="26" name="Oval 25"/>
            <p:cNvSpPr/>
            <p:nvPr/>
          </p:nvSpPr>
          <p:spPr>
            <a:xfrm>
              <a:off x="7334426" y="3082414"/>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486826" y="5270086"/>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916560" y="4404847"/>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348315" y="3470782"/>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338479" y="5009540"/>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232351" y="3048008"/>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222521" y="5309420"/>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4242189" y="4399937"/>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Slide Number Placeholder 37"/>
          <p:cNvSpPr>
            <a:spLocks noGrp="1"/>
          </p:cNvSpPr>
          <p:nvPr>
            <p:ph type="sldNum" sz="quarter" idx="12"/>
          </p:nvPr>
        </p:nvSpPr>
        <p:spPr/>
        <p:txBody>
          <a:bodyPr/>
          <a:lstStyle/>
          <a:p>
            <a:fld id="{C1227082-9623-4AB1-B9BE-6FF402288CC8}" type="slidenum">
              <a:rPr lang="en-US" smtClean="0"/>
              <a:t>12</a:t>
            </a:fld>
            <a:endParaRPr lang="en-US"/>
          </a:p>
        </p:txBody>
      </p:sp>
    </p:spTree>
    <p:extLst>
      <p:ext uri="{BB962C8B-B14F-4D97-AF65-F5344CB8AC3E}">
        <p14:creationId xmlns:p14="http://schemas.microsoft.com/office/powerpoint/2010/main" val="174257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803665526"/>
                  </p:ext>
                </p:extLst>
              </p:nvPr>
            </p:nvGraphicFramePr>
            <p:xfrm>
              <a:off x="176981" y="3131787"/>
              <a:ext cx="11964716" cy="3532373"/>
            </p:xfrm>
            <a:graphic>
              <a:graphicData uri="http://schemas.openxmlformats.org/drawingml/2006/table">
                <a:tbl>
                  <a:tblPr firstRow="1" firstCol="1" bandRow="1"/>
                  <a:tblGrid>
                    <a:gridCol w="752167">
                      <a:extLst>
                        <a:ext uri="{9D8B030D-6E8A-4147-A177-3AD203B41FA5}">
                          <a16:colId xmlns:a16="http://schemas.microsoft.com/office/drawing/2014/main" val="2713533670"/>
                        </a:ext>
                      </a:extLst>
                    </a:gridCol>
                    <a:gridCol w="2584742">
                      <a:extLst>
                        <a:ext uri="{9D8B030D-6E8A-4147-A177-3AD203B41FA5}">
                          <a16:colId xmlns:a16="http://schemas.microsoft.com/office/drawing/2014/main" val="2135540314"/>
                        </a:ext>
                      </a:extLst>
                    </a:gridCol>
                    <a:gridCol w="1327355">
                      <a:extLst>
                        <a:ext uri="{9D8B030D-6E8A-4147-A177-3AD203B41FA5}">
                          <a16:colId xmlns:a16="http://schemas.microsoft.com/office/drawing/2014/main" val="928060669"/>
                        </a:ext>
                      </a:extLst>
                    </a:gridCol>
                    <a:gridCol w="3392129">
                      <a:extLst>
                        <a:ext uri="{9D8B030D-6E8A-4147-A177-3AD203B41FA5}">
                          <a16:colId xmlns:a16="http://schemas.microsoft.com/office/drawing/2014/main" val="965940782"/>
                        </a:ext>
                      </a:extLst>
                    </a:gridCol>
                    <a:gridCol w="3908323">
                      <a:extLst>
                        <a:ext uri="{9D8B030D-6E8A-4147-A177-3AD203B41FA5}">
                          <a16:colId xmlns:a16="http://schemas.microsoft.com/office/drawing/2014/main" val="537632964"/>
                        </a:ext>
                      </a:extLst>
                    </a:gridCol>
                  </a:tblGrid>
                  <a:tr h="418298">
                    <a:tc>
                      <a:txBody>
                        <a:bodyPr/>
                        <a:lstStyle/>
                        <a:p>
                          <a:pPr marL="0" marR="0" algn="ctr" rtl="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Roots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Definition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Example</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Response in time</a:t>
                          </a: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domain</a:t>
                          </a:r>
                          <a:endPar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rtl="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Notes</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189835"/>
                      </a:ext>
                    </a:extLst>
                  </a:tr>
                  <a:tr h="366071">
                    <a:tc>
                      <a:txBody>
                        <a:bodyPr/>
                        <a:lstStyle/>
                        <a:p>
                          <a:pPr marL="0" marR="0" algn="l" rtl="0">
                            <a:lnSpc>
                              <a:spcPct val="107000"/>
                            </a:lnSpc>
                            <a:spcBef>
                              <a:spcPts val="0"/>
                            </a:spcBef>
                            <a:spcAft>
                              <a:spcPts val="0"/>
                            </a:spcAft>
                          </a:pPr>
                          <a14:m>
                            <m:oMathPara xmlns:m="http://schemas.openxmlformats.org/officeDocument/2006/math">
                              <m:oMathParaPr>
                                <m:jc m:val="left"/>
                              </m:oMathParaPr>
                              <m:oMath xmlns:m="http://schemas.openxmlformats.org/officeDocument/2006/math">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oMath>
                            </m:oMathPara>
                          </a14:m>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Negative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S= - 4</a:t>
                          </a:r>
                          <a:endParaRPr lang="en-US" dirty="0">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sup>
                                </m:sSup>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stable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65158"/>
                      </a:ext>
                    </a:extLst>
                  </a:tr>
                  <a:tr h="366071">
                    <a:tc>
                      <a:txBody>
                        <a:bodyPr/>
                        <a:lstStyle/>
                        <a:p>
                          <a:pPr marL="0" marR="0" algn="l" rtl="0">
                            <a:lnSpc>
                              <a:spcPct val="107000"/>
                            </a:lnSpc>
                            <a:spcBef>
                              <a:spcPts val="0"/>
                            </a:spcBef>
                            <a:spcAft>
                              <a:spcPts val="0"/>
                            </a:spcAft>
                          </a:pPr>
                          <a14:m>
                            <m:oMathPara xmlns:m="http://schemas.openxmlformats.org/officeDocument/2006/math">
                              <m:oMathParaPr>
                                <m:jc m:val="left"/>
                              </m:oMathParaPr>
                              <m:oMath xmlns:m="http://schemas.openxmlformats.org/officeDocument/2006/math">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2 </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 </m:t>
                                </m:r>
                                <m:sSubSup>
                                  <m:sSub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up>
                                </m:sSubSup>
                              </m:oMath>
                            </m:oMathPara>
                          </a14:m>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Complex: negative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b="0" dirty="0" smtClean="0">
                              <a:latin typeface="Times New Roman" panose="02020603050405020304" pitchFamily="18" charset="0"/>
                              <a:cs typeface="Times New Roman" panose="02020603050405020304" pitchFamily="18" charset="0"/>
                            </a:rPr>
                            <a:t>S=</a:t>
                          </a:r>
                          <a14:m>
                            <m:oMath xmlns:m="http://schemas.openxmlformats.org/officeDocument/2006/math">
                              <m:r>
                                <a:rPr lang="en-US" b="0" i="1" smtClean="0">
                                  <a:latin typeface="Cambria Math" panose="02040503050406030204" pitchFamily="18" charset="0"/>
                                </a:rPr>
                                <m:t>−2 ±</m:t>
                              </m:r>
                              <m:r>
                                <a:rPr lang="en-US" b="0" i="1" smtClean="0">
                                  <a:latin typeface="Cambria Math" panose="02040503050406030204" pitchFamily="18" charset="0"/>
                                  <a:ea typeface="Cambria Math" panose="02040503050406030204" pitchFamily="18" charset="0"/>
                                </a:rPr>
                                <m:t>3</m:t>
                              </m:r>
                              <m:r>
                                <a:rPr lang="en-US" b="0" i="1" smtClean="0">
                                  <a:latin typeface="Cambria Math" panose="02040503050406030204" pitchFamily="18" charset="0"/>
                                  <a:ea typeface="Cambria Math" panose="02040503050406030204" pitchFamily="18" charset="0"/>
                                </a:rPr>
                                <m:t>𝑗</m:t>
                              </m:r>
                            </m:oMath>
                          </a14:m>
                          <a:endParaRPr lang="en-US" dirty="0">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sup>
                              </m:s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func>
                                <m:func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cos</m:t>
                                  </m:r>
                                </m:fName>
                                <m:e>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𝑏</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e>
                              </m:func>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Sub>
                              <m:func>
                                <m:func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cos</m:t>
                                  </m:r>
                                </m:fName>
                                <m:e>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𝑏</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e>
                              </m:func>
                            </m:oMath>
                          </a14:m>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stable</a:t>
                          </a:r>
                        </a:p>
                        <a:p>
                          <a:pPr marL="0" marR="0" algn="l" rtl="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002618"/>
                      </a:ext>
                    </a:extLst>
                  </a:tr>
                  <a:tr h="366071">
                    <a:tc>
                      <a:txBody>
                        <a:bodyPr/>
                        <a:lstStyle/>
                        <a:p>
                          <a:pPr marL="0" marR="0" algn="l" rtl="0">
                            <a:lnSpc>
                              <a:spcPct val="107000"/>
                            </a:lnSpc>
                            <a:spcBef>
                              <a:spcPts val="0"/>
                            </a:spcBef>
                            <a:spcAft>
                              <a:spcPts val="0"/>
                            </a:spcAft>
                          </a:pPr>
                          <a14:m>
                            <m:oMathPara xmlns:m="http://schemas.openxmlformats.org/officeDocument/2006/math">
                              <m:oMathParaPr>
                                <m:jc m:val="left"/>
                              </m:oMathParaPr>
                              <m:oMath xmlns:m="http://schemas.openxmlformats.org/officeDocument/2006/math">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3 </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 </m:t>
                                </m:r>
                                <m:sSubSup>
                                  <m:sSub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3</m:t>
                                    </m:r>
                                  </m:sub>
                                  <m: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up>
                                </m:sSubSup>
                              </m:oMath>
                            </m:oMathPara>
                          </a14:m>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Pure imaginary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latin typeface="Times New Roman" panose="02020603050405020304" pitchFamily="18" charset="0"/>
                              <a:ea typeface="Cambria Math" panose="02040503050406030204" pitchFamily="18" charset="0"/>
                              <a:cs typeface="Times New Roman" panose="02020603050405020304" pitchFamily="18" charset="0"/>
                            </a:rPr>
                            <a:t>S=</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6</m:t>
                              </m:r>
                              <m:r>
                                <a:rPr lang="en-US" b="0" i="1" smtClean="0">
                                  <a:latin typeface="Cambria Math" panose="02040503050406030204" pitchFamily="18" charset="0"/>
                                  <a:ea typeface="Cambria Math" panose="02040503050406030204" pitchFamily="18" charset="0"/>
                                </a:rPr>
                                <m:t>𝑗</m:t>
                              </m:r>
                            </m:oMath>
                          </a14:m>
                          <a:endParaRPr lang="en-US" dirty="0">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func>
                                <m:func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cos</m:t>
                                  </m:r>
                                </m:fName>
                                <m:e>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𝑏</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3</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e>
                              </m:func>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Sub>
                              <m:func>
                                <m:func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cos</m:t>
                                  </m:r>
                                </m:fName>
                                <m:e>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𝑏</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3</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e>
                              </m:func>
                            </m:oMath>
                          </a14:m>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critical stable</a:t>
                          </a:r>
                        </a:p>
                        <a:p>
                          <a:pPr marL="0" marR="0" algn="l" rtl="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804627"/>
                      </a:ext>
                    </a:extLst>
                  </a:tr>
                  <a:tr h="366071">
                    <a:tc>
                      <a:txBody>
                        <a:bodyPr/>
                        <a:lstStyle/>
                        <a:p>
                          <a:pPr marL="0" marR="0" algn="l" rtl="0">
                            <a:lnSpc>
                              <a:spcPct val="107000"/>
                            </a:lnSpc>
                            <a:spcBef>
                              <a:spcPts val="0"/>
                            </a:spcBef>
                            <a:spcAft>
                              <a:spcPts val="0"/>
                            </a:spcAft>
                          </a:pPr>
                          <a14:m>
                            <m:oMathPara xmlns:m="http://schemas.openxmlformats.org/officeDocument/2006/math">
                              <m:oMathParaPr>
                                <m:jc m:val="left"/>
                              </m:oMathParaPr>
                              <m:oMath xmlns:m="http://schemas.openxmlformats.org/officeDocument/2006/math">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4 </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 </m:t>
                                </m:r>
                                <m:sSubSup>
                                  <m:sSub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b>
                                  <m: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up>
                                </m:sSubSup>
                              </m:oMath>
                            </m:oMathPara>
                          </a14:m>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Complex: positive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smtClean="0">
                              <a:latin typeface="Times New Roman" panose="02020603050405020304" pitchFamily="18" charset="0"/>
                              <a:cs typeface="Times New Roman" panose="02020603050405020304" pitchFamily="18" charset="0"/>
                            </a:rPr>
                            <a:t>S=</a:t>
                          </a:r>
                          <a14:m>
                            <m:oMath xmlns:m="http://schemas.openxmlformats.org/officeDocument/2006/math">
                              <m:r>
                                <a:rPr lang="en-US" b="0" i="1" smtClean="0">
                                  <a:latin typeface="Cambria Math" panose="02040503050406030204" pitchFamily="18" charset="0"/>
                                </a:rPr>
                                <m:t>4 ±</m:t>
                              </m:r>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𝑗</m:t>
                              </m:r>
                            </m:oMath>
                          </a14:m>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𝑒</m:t>
                                  </m:r>
                                </m:e>
                                <m:sup>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sup>
                              </m:s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func>
                                <m:func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cos</m:t>
                                  </m:r>
                                </m:fName>
                                <m:e>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𝑏</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e>
                              </m:func>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Sub>
                              <m:func>
                                <m:func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cos</m:t>
                                  </m:r>
                                </m:fName>
                                <m:e>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𝑏</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e>
                              </m:func>
                            </m:oMath>
                          </a14:m>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unstable</a:t>
                          </a:r>
                        </a:p>
                        <a:p>
                          <a:pPr marL="0" marR="0" algn="l" rt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94681"/>
                      </a:ext>
                    </a:extLst>
                  </a:tr>
                  <a:tr h="473518">
                    <a:tc>
                      <a:txBody>
                        <a:bodyPr/>
                        <a:lstStyle/>
                        <a:p>
                          <a:pPr marL="0" marR="0" algn="l" rtl="0">
                            <a:lnSpc>
                              <a:spcPct val="107000"/>
                            </a:lnSpc>
                            <a:spcBef>
                              <a:spcPts val="0"/>
                            </a:spcBef>
                            <a:spcAft>
                              <a:spcPts val="0"/>
                            </a:spcAft>
                          </a:pPr>
                          <a14:m>
                            <m:oMathPara xmlns:m="http://schemas.openxmlformats.org/officeDocument/2006/math">
                              <m:oMathParaPr>
                                <m:jc m:val="left"/>
                              </m:oMathParaPr>
                              <m:oMath xmlns:m="http://schemas.openxmlformats.org/officeDocument/2006/math">
                                <m:sSub>
                                  <m:sSubPr>
                                    <m:ctrlPr>
                                      <a:rPr lang="en-US" sz="20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5</m:t>
                                    </m:r>
                                  </m:sub>
                                </m:sSub>
                              </m:oMath>
                            </m:oMathPara>
                          </a14:m>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Positive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S=</a:t>
                          </a:r>
                          <a:r>
                            <a:rPr lang="en-US" baseline="0" dirty="0" smtClean="0">
                              <a:latin typeface="Times New Roman" panose="02020603050405020304" pitchFamily="18" charset="0"/>
                              <a:cs typeface="Times New Roman" panose="02020603050405020304" pitchFamily="18" charset="0"/>
                            </a:rPr>
                            <a:t> 3</a:t>
                          </a:r>
                          <a:endParaRPr lang="en-US" dirty="0">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sub>
                                </m:sSub>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𝑒</m:t>
                                    </m:r>
                                  </m:e>
                                  <m:sup>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5</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𝑡</m:t>
                                    </m:r>
                                  </m:sup>
                                </m:sSup>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unstable</a:t>
                          </a:r>
                        </a:p>
                        <a:p>
                          <a:pPr marL="0" marR="0" algn="l" rt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624553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803665526"/>
                  </p:ext>
                </p:extLst>
              </p:nvPr>
            </p:nvGraphicFramePr>
            <p:xfrm>
              <a:off x="176981" y="3131787"/>
              <a:ext cx="11964716" cy="3612953"/>
            </p:xfrm>
            <a:graphic>
              <a:graphicData uri="http://schemas.openxmlformats.org/drawingml/2006/table">
                <a:tbl>
                  <a:tblPr firstRow="1" firstCol="1" bandRow="1"/>
                  <a:tblGrid>
                    <a:gridCol w="752167">
                      <a:extLst>
                        <a:ext uri="{9D8B030D-6E8A-4147-A177-3AD203B41FA5}">
                          <a16:colId xmlns:a16="http://schemas.microsoft.com/office/drawing/2014/main" val="2713533670"/>
                        </a:ext>
                      </a:extLst>
                    </a:gridCol>
                    <a:gridCol w="2584742">
                      <a:extLst>
                        <a:ext uri="{9D8B030D-6E8A-4147-A177-3AD203B41FA5}">
                          <a16:colId xmlns:a16="http://schemas.microsoft.com/office/drawing/2014/main" val="2135540314"/>
                        </a:ext>
                      </a:extLst>
                    </a:gridCol>
                    <a:gridCol w="1327355">
                      <a:extLst>
                        <a:ext uri="{9D8B030D-6E8A-4147-A177-3AD203B41FA5}">
                          <a16:colId xmlns:a16="http://schemas.microsoft.com/office/drawing/2014/main" val="928060669"/>
                        </a:ext>
                      </a:extLst>
                    </a:gridCol>
                    <a:gridCol w="3392129">
                      <a:extLst>
                        <a:ext uri="{9D8B030D-6E8A-4147-A177-3AD203B41FA5}">
                          <a16:colId xmlns:a16="http://schemas.microsoft.com/office/drawing/2014/main" val="965940782"/>
                        </a:ext>
                      </a:extLst>
                    </a:gridCol>
                    <a:gridCol w="3908323">
                      <a:extLst>
                        <a:ext uri="{9D8B030D-6E8A-4147-A177-3AD203B41FA5}">
                          <a16:colId xmlns:a16="http://schemas.microsoft.com/office/drawing/2014/main" val="537632964"/>
                        </a:ext>
                      </a:extLst>
                    </a:gridCol>
                  </a:tblGrid>
                  <a:tr h="652272">
                    <a:tc>
                      <a:txBody>
                        <a:bodyPr/>
                        <a:lstStyle/>
                        <a:p>
                          <a:pPr marL="0" marR="0" algn="ctr" rtl="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Roots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Definition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Example</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Response in time</a:t>
                          </a: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domain</a:t>
                          </a:r>
                          <a:endPar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rtl="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Notes</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189835"/>
                      </a:ext>
                    </a:extLst>
                  </a:tr>
                  <a:tr h="366071">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626" t="-198333" r="-1497561" b="-715000"/>
                          </a:stretch>
                        </a:blipFill>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Negative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S= - 4</a:t>
                          </a:r>
                          <a:endParaRPr lang="en-US" dirty="0">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37702" t="-198333" r="-115440" b="-715000"/>
                          </a:stretch>
                        </a:blipFill>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stable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65158"/>
                      </a:ext>
                    </a:extLst>
                  </a:tr>
                  <a:tr h="652272">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626" t="-165741" r="-1497561" b="-297222"/>
                          </a:stretch>
                        </a:blipFill>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Complex: negative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251835" t="-165741" r="-550459" b="-29722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37702" t="-165741" r="-115440" b="-297222"/>
                          </a:stretch>
                        </a:blipFill>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stable</a:t>
                          </a:r>
                        </a:p>
                        <a:p>
                          <a:pPr marL="0" marR="0" algn="l" rtl="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002618"/>
                      </a:ext>
                    </a:extLst>
                  </a:tr>
                  <a:tr h="652272">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626" t="-268224" r="-1497561" b="-200000"/>
                          </a:stretch>
                        </a:blipFill>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Pure imaginary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251835" t="-268224" r="-550459" b="-2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37702" t="-268224" r="-115440" b="-200000"/>
                          </a:stretch>
                        </a:blip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critical stable</a:t>
                          </a:r>
                        </a:p>
                        <a:p>
                          <a:pPr marL="0" marR="0" algn="l" rtl="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804627"/>
                      </a:ext>
                    </a:extLst>
                  </a:tr>
                  <a:tr h="652272">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626" t="-368224" r="-1497561" b="-100000"/>
                          </a:stretch>
                        </a:blipFill>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Complex: positive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251835" t="-368224" r="-550459"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37702" t="-368224" r="-115440" b="-100000"/>
                          </a:stretch>
                        </a:blip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unstable</a:t>
                          </a:r>
                        </a:p>
                        <a:p>
                          <a:pPr marL="0" marR="0" algn="l" rt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94681"/>
                      </a:ext>
                    </a:extLst>
                  </a:tr>
                  <a:tr h="637794">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626" t="-477143" r="-1497561" b="-1905"/>
                          </a:stretch>
                        </a:blipFill>
                      </a:tcPr>
                    </a:tc>
                    <a:tc>
                      <a:txBody>
                        <a:bodyPr/>
                        <a:lstStyle/>
                        <a:p>
                          <a:pPr marL="0" marR="0" algn="l" rtl="0">
                            <a:lnSpc>
                              <a:spcPct val="107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Positive real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S=</a:t>
                          </a:r>
                          <a:r>
                            <a:rPr lang="en-US" baseline="0" dirty="0" smtClean="0">
                              <a:latin typeface="Times New Roman" panose="02020603050405020304" pitchFamily="18" charset="0"/>
                              <a:cs typeface="Times New Roman" panose="02020603050405020304" pitchFamily="18" charset="0"/>
                            </a:rPr>
                            <a:t> 3</a:t>
                          </a:r>
                          <a:endParaRPr lang="en-US" dirty="0">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37702" t="-477143" r="-115440" b="-1905"/>
                          </a:stretch>
                        </a:blip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Cause the system to be unstable</a:t>
                          </a:r>
                        </a:p>
                        <a:p>
                          <a:pPr marL="0" marR="0" algn="l" rt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6245534"/>
                      </a:ext>
                    </a:extLst>
                  </a:tr>
                </a:tbl>
              </a:graphicData>
            </a:graphic>
          </p:graphicFrame>
        </mc:Fallback>
      </mc:AlternateContent>
      <p:grpSp>
        <p:nvGrpSpPr>
          <p:cNvPr id="3" name="Group 2"/>
          <p:cNvGrpSpPr/>
          <p:nvPr/>
        </p:nvGrpSpPr>
        <p:grpSpPr>
          <a:xfrm>
            <a:off x="3289088" y="16943"/>
            <a:ext cx="7187305" cy="3010422"/>
            <a:chOff x="2646855" y="2041481"/>
            <a:chExt cx="7908523" cy="3582748"/>
          </a:xfrm>
        </p:grpSpPr>
        <p:cxnSp>
          <p:nvCxnSpPr>
            <p:cNvPr id="4" name="Straight Arrow Connector 3"/>
            <p:cNvCxnSpPr/>
            <p:nvPr/>
          </p:nvCxnSpPr>
          <p:spPr>
            <a:xfrm>
              <a:off x="3004214" y="4478244"/>
              <a:ext cx="603504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flipH="1" flipV="1">
              <a:off x="5397472" y="2332389"/>
              <a:ext cx="0" cy="329184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6" name="Oval 5"/>
            <p:cNvSpPr/>
            <p:nvPr/>
          </p:nvSpPr>
          <p:spPr>
            <a:xfrm>
              <a:off x="6922946" y="4428345"/>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7" name="Oval 6"/>
            <p:cNvSpPr/>
            <p:nvPr/>
          </p:nvSpPr>
          <p:spPr>
            <a:xfrm>
              <a:off x="4242700" y="5386224"/>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8" name="Oval 7"/>
            <p:cNvSpPr/>
            <p:nvPr/>
          </p:nvSpPr>
          <p:spPr>
            <a:xfrm>
              <a:off x="4227533" y="4427000"/>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9" name="Oval 8"/>
            <p:cNvSpPr/>
            <p:nvPr/>
          </p:nvSpPr>
          <p:spPr>
            <a:xfrm>
              <a:off x="5384044" y="5010604"/>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10" name="Oval 9"/>
            <p:cNvSpPr/>
            <p:nvPr/>
          </p:nvSpPr>
          <p:spPr>
            <a:xfrm>
              <a:off x="5384044" y="3541735"/>
              <a:ext cx="5950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mc:AlternateContent xmlns:mc="http://schemas.openxmlformats.org/markup-compatibility/2006" xmlns:a14="http://schemas.microsoft.com/office/drawing/2010/main">
          <mc:Choice Requires="a14">
            <p:sp>
              <p:nvSpPr>
                <p:cNvPr id="11" name="TextBox 13"/>
                <p:cNvSpPr txBox="1"/>
                <p:nvPr/>
              </p:nvSpPr>
              <p:spPr>
                <a:xfrm>
                  <a:off x="3519162" y="3931560"/>
                  <a:ext cx="15660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b="1" i="1" kern="1200" smtClean="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𝟏</m:t>
                            </m:r>
                          </m:sub>
                        </m:sSub>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𝟏</m:t>
                            </m:r>
                          </m:sub>
                        </m:sSub>
                        <m:r>
                          <a:rPr lang="en-US" b="1" i="1" kern="1200" smtClean="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 </m:t>
                        </m:r>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b="1" i="1" kern="1200">
                            <a:solidFill>
                              <a:schemeClr val="accent6">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b="1" dirty="0">
                    <a:solidFill>
                      <a:schemeClr val="accent6">
                        <a:lumMod val="50000"/>
                      </a:schemeClr>
                    </a:solidFill>
                    <a:effectLst/>
                    <a:latin typeface="Times New Roman" panose="02020603050405020304" pitchFamily="18" charset="0"/>
                    <a:ea typeface="Times New Roman" panose="02020603050405020304" pitchFamily="18" charset="0"/>
                  </a:endParaRPr>
                </a:p>
              </p:txBody>
            </p:sp>
          </mc:Choice>
          <mc:Fallback xmlns="">
            <p:sp>
              <p:nvSpPr>
                <p:cNvPr id="11" name="TextBox 13"/>
                <p:cNvSpPr txBox="1">
                  <a:spLocks noRot="1" noChangeAspect="1" noMove="1" noResize="1" noEditPoints="1" noAdjustHandles="1" noChangeArrowheads="1" noChangeShapeType="1" noTextEdit="1"/>
                </p:cNvSpPr>
                <p:nvPr/>
              </p:nvSpPr>
              <p:spPr>
                <a:xfrm>
                  <a:off x="3519162" y="3931560"/>
                  <a:ext cx="1566077" cy="369332"/>
                </a:xfrm>
                <a:prstGeom prst="rect">
                  <a:avLst/>
                </a:prstGeom>
                <a:blipFill>
                  <a:blip r:embed="rId3"/>
                  <a:stretch>
                    <a:fillRect b="-372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4"/>
                <p:cNvSpPr txBox="1"/>
                <p:nvPr/>
              </p:nvSpPr>
              <p:spPr>
                <a:xfrm>
                  <a:off x="2646855" y="2879786"/>
                  <a:ext cx="15660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smtClean="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chemeClr val="accent1"/>
                    </a:solidFill>
                    <a:effectLst/>
                    <a:latin typeface="Times New Roman" panose="02020603050405020304" pitchFamily="18" charset="0"/>
                    <a:ea typeface="Times New Roman" panose="02020603050405020304" pitchFamily="18" charset="0"/>
                  </a:endParaRPr>
                </a:p>
              </p:txBody>
            </p:sp>
          </mc:Choice>
          <mc:Fallback xmlns="">
            <p:sp>
              <p:nvSpPr>
                <p:cNvPr id="12" name="TextBox 14"/>
                <p:cNvSpPr txBox="1">
                  <a:spLocks noRot="1" noChangeAspect="1" noMove="1" noResize="1" noEditPoints="1" noAdjustHandles="1" noChangeArrowheads="1" noChangeShapeType="1" noTextEdit="1"/>
                </p:cNvSpPr>
                <p:nvPr/>
              </p:nvSpPr>
              <p:spPr>
                <a:xfrm>
                  <a:off x="2646855" y="2879786"/>
                  <a:ext cx="1566077" cy="400110"/>
                </a:xfrm>
                <a:prstGeom prst="rect">
                  <a:avLst/>
                </a:prstGeom>
                <a:blipFill>
                  <a:blip r:embed="rId4"/>
                  <a:stretch>
                    <a:fillRect r="-7725" b="-4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6"/>
                <p:cNvSpPr txBox="1"/>
                <p:nvPr/>
              </p:nvSpPr>
              <p:spPr>
                <a:xfrm>
                  <a:off x="7581572" y="2898263"/>
                  <a:ext cx="1311705" cy="400110"/>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smtClean="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00CC00"/>
                    </a:solidFill>
                    <a:effectLst/>
                    <a:latin typeface="Times New Roman" panose="02020603050405020304" pitchFamily="18" charset="0"/>
                    <a:ea typeface="Times New Roman" panose="02020603050405020304" pitchFamily="18" charset="0"/>
                  </a:endParaRPr>
                </a:p>
              </p:txBody>
            </p:sp>
          </mc:Choice>
          <mc:Fallback xmlns="">
            <p:sp>
              <p:nvSpPr>
                <p:cNvPr id="14" name="TextBox 16"/>
                <p:cNvSpPr txBox="1">
                  <a:spLocks noRot="1" noChangeAspect="1" noMove="1" noResize="1" noEditPoints="1" noAdjustHandles="1" noChangeArrowheads="1" noChangeShapeType="1" noTextEdit="1"/>
                </p:cNvSpPr>
                <p:nvPr/>
              </p:nvSpPr>
              <p:spPr>
                <a:xfrm>
                  <a:off x="7581572" y="2898263"/>
                  <a:ext cx="1311705" cy="400110"/>
                </a:xfrm>
                <a:prstGeom prst="rect">
                  <a:avLst/>
                </a:prstGeom>
                <a:blipFill>
                  <a:blip r:embed="rId5"/>
                  <a:stretch>
                    <a:fillRect r="-12245" b="-3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7"/>
                <p:cNvSpPr txBox="1"/>
                <p:nvPr/>
              </p:nvSpPr>
              <p:spPr>
                <a:xfrm>
                  <a:off x="7708558" y="5140116"/>
                  <a:ext cx="1509184" cy="484113"/>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b="1" i="1" kern="1200" smtClean="0">
                                <a:solidFill>
                                  <a:srgbClr val="00CC00"/>
                                </a:solidFill>
                                <a:effectLst/>
                                <a:latin typeface="Cambria Math" panose="02040503050406030204" pitchFamily="18" charset="0"/>
                                <a:cs typeface="Arial" panose="020B0604020202020204" pitchFamily="34" charset="0"/>
                              </a:rPr>
                            </m:ctrlPr>
                          </m:sSubSupPr>
                          <m:e>
                            <m:r>
                              <a:rPr lang="en-US" sz="2000" b="1" i="1" kern="1200" smtClean="0">
                                <a:solidFill>
                                  <a:srgbClr val="00CC00"/>
                                </a:solidFill>
                                <a:effectLst/>
                                <a:latin typeface="Cambria Math" panose="02040503050406030204" pitchFamily="18" charset="0"/>
                                <a:cs typeface="Arial" panose="020B0604020202020204" pitchFamily="34" charset="0"/>
                              </a:rPr>
                              <m:t>𝑺</m:t>
                            </m:r>
                          </m:e>
                          <m:sub>
                            <m:r>
                              <a:rPr lang="en-US" sz="2000" b="1" i="1" kern="1200" smtClean="0">
                                <a:solidFill>
                                  <a:srgbClr val="00CC00"/>
                                </a:solidFill>
                                <a:effectLst/>
                                <a:latin typeface="Cambria Math" panose="02040503050406030204" pitchFamily="18" charset="0"/>
                                <a:cs typeface="Arial" panose="020B0604020202020204" pitchFamily="34" charset="0"/>
                              </a:rPr>
                              <m:t>𝟒</m:t>
                            </m:r>
                          </m:sub>
                          <m:sup>
                            <m:r>
                              <a:rPr lang="en-US" sz="2000" b="1" i="1" kern="1200" smtClean="0">
                                <a:solidFill>
                                  <a:srgbClr val="00CC00"/>
                                </a:solidFill>
                                <a:effectLst/>
                                <a:latin typeface="Cambria Math" panose="02040503050406030204" pitchFamily="18" charset="0"/>
                                <a:cs typeface="Arial" panose="020B0604020202020204" pitchFamily="34" charset="0"/>
                              </a:rPr>
                              <m:t>∗</m:t>
                            </m:r>
                          </m:sup>
                        </m:sSubSup>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smtClean="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𝟒</m:t>
                            </m:r>
                          </m:sub>
                        </m:sSub>
                        <m:r>
                          <a:rPr lang="en-US" sz="2000" b="1" i="1" kern="1200">
                            <a:solidFill>
                              <a:srgbClr val="00CC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00CC00"/>
                    </a:solidFill>
                    <a:effectLst/>
                    <a:latin typeface="Times New Roman" panose="02020603050405020304" pitchFamily="18" charset="0"/>
                    <a:ea typeface="Times New Roman" panose="02020603050405020304" pitchFamily="18" charset="0"/>
                  </a:endParaRPr>
                </a:p>
              </p:txBody>
            </p:sp>
          </mc:Choice>
          <mc:Fallback xmlns="">
            <p:sp>
              <p:nvSpPr>
                <p:cNvPr id="15" name="TextBox 17"/>
                <p:cNvSpPr txBox="1">
                  <a:spLocks noRot="1" noChangeAspect="1" noMove="1" noResize="1" noEditPoints="1" noAdjustHandles="1" noChangeArrowheads="1" noChangeShapeType="1" noTextEdit="1"/>
                </p:cNvSpPr>
                <p:nvPr/>
              </p:nvSpPr>
              <p:spPr>
                <a:xfrm>
                  <a:off x="7708558" y="5140116"/>
                  <a:ext cx="1509184" cy="484113"/>
                </a:xfrm>
                <a:prstGeom prst="rect">
                  <a:avLst/>
                </a:prstGeom>
                <a:blipFill>
                  <a:blip r:embed="rId6"/>
                  <a:stretch>
                    <a:fillRect r="-11556" b="-134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8"/>
                <p:cNvSpPr txBox="1"/>
                <p:nvPr/>
              </p:nvSpPr>
              <p:spPr>
                <a:xfrm>
                  <a:off x="6397041" y="3930071"/>
                  <a:ext cx="1111310" cy="400110"/>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𝟓</m:t>
                            </m:r>
                          </m:sub>
                        </m:sSub>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𝟏</m:t>
                            </m:r>
                          </m:sub>
                        </m:sSub>
                        <m:r>
                          <a:rPr lang="en-US" sz="2000" b="1" i="1" kern="1200" smtClean="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sz="2000" b="1" i="1" kern="1200">
                            <a:solidFill>
                              <a:schemeClr val="accent4">
                                <a:lumMod val="50000"/>
                              </a:schemeClr>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chemeClr val="accent4">
                        <a:lumMod val="50000"/>
                      </a:schemeClr>
                    </a:solidFill>
                    <a:effectLst/>
                    <a:latin typeface="Times New Roman" panose="02020603050405020304" pitchFamily="18" charset="0"/>
                    <a:ea typeface="Times New Roman" panose="02020603050405020304" pitchFamily="18" charset="0"/>
                  </a:endParaRPr>
                </a:p>
              </p:txBody>
            </p:sp>
          </mc:Choice>
          <mc:Fallback xmlns="">
            <p:sp>
              <p:nvSpPr>
                <p:cNvPr id="16" name="TextBox 18"/>
                <p:cNvSpPr txBox="1">
                  <a:spLocks noRot="1" noChangeAspect="1" noMove="1" noResize="1" noEditPoints="1" noAdjustHandles="1" noChangeArrowheads="1" noChangeShapeType="1" noTextEdit="1"/>
                </p:cNvSpPr>
                <p:nvPr/>
              </p:nvSpPr>
              <p:spPr>
                <a:xfrm>
                  <a:off x="6397041" y="3930071"/>
                  <a:ext cx="1111310" cy="400110"/>
                </a:xfrm>
                <a:prstGeom prst="rect">
                  <a:avLst/>
                </a:prstGeom>
                <a:blipFill>
                  <a:blip r:embed="rId7"/>
                  <a:stretch>
                    <a:fillRect r="-20606" b="-4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9"/>
                <p:cNvSpPr txBox="1"/>
                <p:nvPr/>
              </p:nvSpPr>
              <p:spPr>
                <a:xfrm>
                  <a:off x="9039254" y="4074932"/>
                  <a:ext cx="1516124" cy="4761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2000" i="1" kern="1200" dirty="0">
                      <a:solidFill>
                        <a:srgbClr val="000000"/>
                      </a:solidFill>
                      <a:effectLst/>
                      <a:latin typeface="Times New Roman" panose="02020603050405020304" pitchFamily="18" charset="0"/>
                      <a:ea typeface="Times New Roman" panose="02020603050405020304" pitchFamily="18" charset="0"/>
                    </a:rPr>
                    <a:t>R</a:t>
                  </a:r>
                  <a14:m>
                    <m:oMath xmlns:m="http://schemas.openxmlformats.org/officeDocument/2006/math">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𝑒𝑎𝑙</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𝑎𝑥𝑖𝑠</m:t>
                      </m:r>
                    </m:oMath>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7" name="TextBox 19"/>
                <p:cNvSpPr txBox="1">
                  <a:spLocks noRot="1" noChangeAspect="1" noMove="1" noResize="1" noEditPoints="1" noAdjustHandles="1" noChangeArrowheads="1" noChangeShapeType="1" noTextEdit="1"/>
                </p:cNvSpPr>
                <p:nvPr/>
              </p:nvSpPr>
              <p:spPr>
                <a:xfrm>
                  <a:off x="9039254" y="4074932"/>
                  <a:ext cx="1516124" cy="476177"/>
                </a:xfrm>
                <a:prstGeom prst="rect">
                  <a:avLst/>
                </a:prstGeom>
                <a:blipFill>
                  <a:blip r:embed="rId8"/>
                  <a:stretch>
                    <a:fillRect l="-4867" t="-7576" b="-25758"/>
                  </a:stretch>
                </a:blipFill>
              </p:spPr>
              <p:txBody>
                <a:bodyPr/>
                <a:lstStyle/>
                <a:p>
                  <a:r>
                    <a:rPr lang="en-US">
                      <a:noFill/>
                    </a:rPr>
                    <a:t> </a:t>
                  </a:r>
                </a:p>
              </p:txBody>
            </p:sp>
          </mc:Fallback>
        </mc:AlternateContent>
        <p:sp>
          <p:nvSpPr>
            <p:cNvPr id="18" name="TextBox 20"/>
            <p:cNvSpPr txBox="1"/>
            <p:nvPr/>
          </p:nvSpPr>
          <p:spPr>
            <a:xfrm>
              <a:off x="5446630" y="2041481"/>
              <a:ext cx="1938259"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2000" i="1" kern="1200" dirty="0">
                  <a:solidFill>
                    <a:srgbClr val="000000"/>
                  </a:solidFill>
                  <a:effectLst/>
                  <a:latin typeface="Times New Roman" panose="02020603050405020304" pitchFamily="18" charset="0"/>
                  <a:ea typeface="Times New Roman" panose="02020603050405020304" pitchFamily="18" charset="0"/>
                </a:rPr>
                <a:t>Imaginary axis</a:t>
              </a:r>
              <a:endParaRPr lang="en-US" sz="2000"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TextBox 24"/>
                <p:cNvSpPr txBox="1"/>
                <p:nvPr/>
              </p:nvSpPr>
              <p:spPr>
                <a:xfrm>
                  <a:off x="5437562" y="3060499"/>
                  <a:ext cx="1056706" cy="400109"/>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b="1" i="1" kern="1200" smtClean="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𝑺</m:t>
                            </m:r>
                          </m:e>
                          <m: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𝟑</m:t>
                            </m:r>
                          </m:sub>
                        </m:s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sz="2000" b="1" i="1" kern="1200" smtClean="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𝟑</m:t>
                            </m:r>
                          </m:sub>
                        </m:s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FF0000"/>
                    </a:solidFill>
                    <a:effectLst/>
                    <a:latin typeface="Times New Roman" panose="02020603050405020304" pitchFamily="18" charset="0"/>
                    <a:ea typeface="Times New Roman" panose="02020603050405020304" pitchFamily="18" charset="0"/>
                  </a:endParaRPr>
                </a:p>
              </p:txBody>
            </p:sp>
          </mc:Choice>
          <mc:Fallback xmlns="">
            <p:sp>
              <p:nvSpPr>
                <p:cNvPr id="19" name="TextBox 24"/>
                <p:cNvSpPr txBox="1">
                  <a:spLocks noRot="1" noChangeAspect="1" noMove="1" noResize="1" noEditPoints="1" noAdjustHandles="1" noChangeArrowheads="1" noChangeShapeType="1" noTextEdit="1"/>
                </p:cNvSpPr>
                <p:nvPr/>
              </p:nvSpPr>
              <p:spPr>
                <a:xfrm>
                  <a:off x="5437562" y="3060499"/>
                  <a:ext cx="1056706" cy="400109"/>
                </a:xfrm>
                <a:prstGeom prst="rect">
                  <a:avLst/>
                </a:prstGeom>
                <a:blipFill>
                  <a:blip r:embed="rId9"/>
                  <a:stretch>
                    <a:fillRect r="-26752" b="-4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25"/>
                <p:cNvSpPr txBox="1"/>
                <p:nvPr/>
              </p:nvSpPr>
              <p:spPr>
                <a:xfrm>
                  <a:off x="5385792" y="5040609"/>
                  <a:ext cx="1566904" cy="4841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b="1" i="1" kern="1200" smtClean="0">
                                <a:solidFill>
                                  <a:srgbClr val="FF0000"/>
                                </a:solidFill>
                                <a:effectLst/>
                                <a:latin typeface="Cambria Math" panose="02040503050406030204" pitchFamily="18" charset="0"/>
                                <a:cs typeface="Arial" panose="020B0604020202020204" pitchFamily="34" charset="0"/>
                              </a:rPr>
                            </m:ctrlPr>
                          </m:sSubSupPr>
                          <m:e>
                            <m:r>
                              <a:rPr lang="en-US" sz="2000" b="1" i="1" kern="1200" smtClean="0">
                                <a:solidFill>
                                  <a:srgbClr val="FF0000"/>
                                </a:solidFill>
                                <a:effectLst/>
                                <a:latin typeface="Cambria Math" panose="02040503050406030204" pitchFamily="18" charset="0"/>
                                <a:cs typeface="Arial" panose="020B0604020202020204" pitchFamily="34" charset="0"/>
                              </a:rPr>
                              <m:t>𝑺</m:t>
                            </m:r>
                          </m:e>
                          <m:sub>
                            <m:r>
                              <a:rPr lang="en-US" sz="2000" b="1" i="1" kern="1200" smtClean="0">
                                <a:solidFill>
                                  <a:srgbClr val="FF0000"/>
                                </a:solidFill>
                                <a:effectLst/>
                                <a:latin typeface="Cambria Math" panose="02040503050406030204" pitchFamily="18" charset="0"/>
                                <a:cs typeface="Arial" panose="020B0604020202020204" pitchFamily="34" charset="0"/>
                              </a:rPr>
                              <m:t>𝟑</m:t>
                            </m:r>
                          </m:sub>
                          <m:sup>
                            <m:r>
                              <a:rPr lang="en-US" sz="2000" b="1" i="1" kern="1200" smtClean="0">
                                <a:solidFill>
                                  <a:srgbClr val="FF0000"/>
                                </a:solidFill>
                                <a:effectLst/>
                                <a:latin typeface="Cambria Math" panose="02040503050406030204" pitchFamily="18" charset="0"/>
                                <a:cs typeface="Arial" panose="020B0604020202020204" pitchFamily="34" charset="0"/>
                              </a:rPr>
                              <m:t>∗</m:t>
                            </m:r>
                          </m:sup>
                        </m:sSubSup>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𝟎</m:t>
                        </m:r>
                        <m:r>
                          <a:rPr lang="en-US" sz="2000" b="1" i="1" kern="1200" smtClean="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𝟑</m:t>
                            </m:r>
                          </m:sub>
                        </m:sSub>
                        <m:r>
                          <a:rPr lang="en-US" sz="2000" b="1" i="1" kern="1200">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rgbClr val="FF0000"/>
                    </a:solidFill>
                    <a:effectLst/>
                    <a:latin typeface="Times New Roman" panose="02020603050405020304" pitchFamily="18" charset="0"/>
                    <a:ea typeface="Times New Roman" panose="02020603050405020304" pitchFamily="18" charset="0"/>
                  </a:endParaRPr>
                </a:p>
              </p:txBody>
            </p:sp>
          </mc:Choice>
          <mc:Fallback xmlns="">
            <p:sp>
              <p:nvSpPr>
                <p:cNvPr id="20" name="TextBox 25"/>
                <p:cNvSpPr txBox="1">
                  <a:spLocks noRot="1" noChangeAspect="1" noMove="1" noResize="1" noEditPoints="1" noAdjustHandles="1" noChangeArrowheads="1" noChangeShapeType="1" noTextEdit="1"/>
                </p:cNvSpPr>
                <p:nvPr/>
              </p:nvSpPr>
              <p:spPr>
                <a:xfrm>
                  <a:off x="5385792" y="5040609"/>
                  <a:ext cx="1566904" cy="484113"/>
                </a:xfrm>
                <a:prstGeom prst="rect">
                  <a:avLst/>
                </a:prstGeom>
                <a:blipFill>
                  <a:blip r:embed="rId10"/>
                  <a:stretch>
                    <a:fillRect r="-3004" b="-14925"/>
                  </a:stretch>
                </a:blipFill>
              </p:spPr>
              <p:txBody>
                <a:bodyPr/>
                <a:lstStyle/>
                <a:p>
                  <a:r>
                    <a:rPr lang="en-US">
                      <a:noFill/>
                    </a:rPr>
                    <a:t> </a:t>
                  </a:r>
                </a:p>
              </p:txBody>
            </p:sp>
          </mc:Fallback>
        </mc:AlternateContent>
        <p:sp>
          <p:nvSpPr>
            <p:cNvPr id="21" name="Oval 20"/>
            <p:cNvSpPr/>
            <p:nvPr/>
          </p:nvSpPr>
          <p:spPr>
            <a:xfrm>
              <a:off x="7334426" y="3082414"/>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Oval 21"/>
            <p:cNvSpPr/>
            <p:nvPr/>
          </p:nvSpPr>
          <p:spPr>
            <a:xfrm>
              <a:off x="7486826" y="5270086"/>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Oval 22"/>
            <p:cNvSpPr/>
            <p:nvPr/>
          </p:nvSpPr>
          <p:spPr>
            <a:xfrm>
              <a:off x="6916560" y="4404847"/>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Oval 23"/>
            <p:cNvSpPr/>
            <p:nvPr/>
          </p:nvSpPr>
          <p:spPr>
            <a:xfrm>
              <a:off x="5348315" y="3470782"/>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Oval 24"/>
            <p:cNvSpPr/>
            <p:nvPr/>
          </p:nvSpPr>
          <p:spPr>
            <a:xfrm>
              <a:off x="5338479" y="5009540"/>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Oval 25"/>
            <p:cNvSpPr/>
            <p:nvPr/>
          </p:nvSpPr>
          <p:spPr>
            <a:xfrm>
              <a:off x="4232351" y="3048008"/>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Oval 26"/>
            <p:cNvSpPr/>
            <p:nvPr/>
          </p:nvSpPr>
          <p:spPr>
            <a:xfrm>
              <a:off x="4222521" y="5309420"/>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Oval 27"/>
            <p:cNvSpPr/>
            <p:nvPr/>
          </p:nvSpPr>
          <p:spPr>
            <a:xfrm>
              <a:off x="4242189" y="4399937"/>
              <a:ext cx="117987" cy="1327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mc:AlternateContent xmlns:mc="http://schemas.openxmlformats.org/markup-compatibility/2006" xmlns:a14="http://schemas.microsoft.com/office/drawing/2010/main">
        <mc:Choice Requires="a14">
          <p:sp>
            <p:nvSpPr>
              <p:cNvPr id="29" name="TextBox 14"/>
              <p:cNvSpPr txBox="1"/>
              <p:nvPr/>
            </p:nvSpPr>
            <p:spPr>
              <a:xfrm>
                <a:off x="2941786" y="2601090"/>
                <a:ext cx="1423259" cy="40677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b="1" i="1" kern="1200" smtClean="0">
                              <a:solidFill>
                                <a:schemeClr val="accent1"/>
                              </a:solidFill>
                              <a:effectLst/>
                              <a:latin typeface="Cambria Math" panose="02040503050406030204" pitchFamily="18" charset="0"/>
                              <a:cs typeface="Arial" panose="020B0604020202020204" pitchFamily="34" charset="0"/>
                            </a:rPr>
                          </m:ctrlPr>
                        </m:sSubSupPr>
                        <m:e>
                          <m:r>
                            <a:rPr lang="en-US" sz="2000" b="1" i="1" kern="1200" smtClean="0">
                              <a:solidFill>
                                <a:schemeClr val="accent1"/>
                              </a:solidFill>
                              <a:effectLst/>
                              <a:latin typeface="Cambria Math" panose="02040503050406030204" pitchFamily="18" charset="0"/>
                              <a:cs typeface="Arial" panose="020B0604020202020204" pitchFamily="34" charset="0"/>
                            </a:rPr>
                            <m:t>𝑺</m:t>
                          </m:r>
                        </m:e>
                        <m:sub>
                          <m:r>
                            <a:rPr lang="en-US" sz="2000" b="1" i="1" kern="1200" smtClean="0">
                              <a:solidFill>
                                <a:schemeClr val="accent1"/>
                              </a:solidFill>
                              <a:effectLst/>
                              <a:latin typeface="Cambria Math" panose="02040503050406030204" pitchFamily="18" charset="0"/>
                              <a:cs typeface="Arial" panose="020B0604020202020204" pitchFamily="34" charset="0"/>
                            </a:rPr>
                            <m:t>𝟐</m:t>
                          </m:r>
                        </m:sub>
                        <m:sup>
                          <m:r>
                            <a:rPr lang="en-US" sz="2000" b="1" i="1" kern="1200" smtClean="0">
                              <a:solidFill>
                                <a:schemeClr val="accent1"/>
                              </a:solidFill>
                              <a:effectLst/>
                              <a:latin typeface="Cambria Math" panose="02040503050406030204" pitchFamily="18" charset="0"/>
                              <a:cs typeface="Arial" panose="020B0604020202020204" pitchFamily="34" charset="0"/>
                            </a:rPr>
                            <m:t>∗</m:t>
                          </m:r>
                        </m:sup>
                      </m:sSubSup>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𝒂</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smtClean="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𝒃</m:t>
                          </m:r>
                        </m:e>
                        <m: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𝟐</m:t>
                          </m:r>
                        </m:sub>
                      </m:sSub>
                      <m:r>
                        <a:rPr lang="en-US" sz="2000" b="1" i="1" kern="1200">
                          <a:solidFill>
                            <a:schemeClr val="accent1"/>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2000" b="1" dirty="0">
                  <a:solidFill>
                    <a:schemeClr val="accent1"/>
                  </a:solidFill>
                  <a:effectLst/>
                  <a:latin typeface="Times New Roman" panose="02020603050405020304" pitchFamily="18" charset="0"/>
                  <a:ea typeface="Times New Roman" panose="02020603050405020304" pitchFamily="18" charset="0"/>
                </a:endParaRPr>
              </a:p>
            </p:txBody>
          </p:sp>
        </mc:Choice>
        <mc:Fallback xmlns="">
          <p:sp>
            <p:nvSpPr>
              <p:cNvPr id="29" name="TextBox 14"/>
              <p:cNvSpPr txBox="1">
                <a:spLocks noRot="1" noChangeAspect="1" noMove="1" noResize="1" noEditPoints="1" noAdjustHandles="1" noChangeArrowheads="1" noChangeShapeType="1" noTextEdit="1"/>
              </p:cNvSpPr>
              <p:nvPr/>
            </p:nvSpPr>
            <p:spPr>
              <a:xfrm>
                <a:off x="2941786" y="2601090"/>
                <a:ext cx="1423259" cy="406778"/>
              </a:xfrm>
              <a:prstGeom prst="rect">
                <a:avLst/>
              </a:prstGeom>
              <a:blipFill>
                <a:blip r:embed="rId11"/>
                <a:stretch>
                  <a:fillRect r="-21459" b="-15152"/>
                </a:stretch>
              </a:blipFill>
            </p:spPr>
            <p:txBody>
              <a:bodyPr/>
              <a:lstStyle/>
              <a:p>
                <a:r>
                  <a:rPr lang="en-US">
                    <a:noFill/>
                  </a:rPr>
                  <a:t> </a:t>
                </a:r>
              </a:p>
            </p:txBody>
          </p:sp>
        </mc:Fallback>
      </mc:AlternateContent>
      <p:sp>
        <p:nvSpPr>
          <p:cNvPr id="31" name="Slide Number Placeholder 30"/>
          <p:cNvSpPr>
            <a:spLocks noGrp="1"/>
          </p:cNvSpPr>
          <p:nvPr>
            <p:ph type="sldNum" sz="quarter" idx="12"/>
          </p:nvPr>
        </p:nvSpPr>
        <p:spPr/>
        <p:txBody>
          <a:bodyPr/>
          <a:lstStyle/>
          <a:p>
            <a:fld id="{C1227082-9623-4AB1-B9BE-6FF402288CC8}" type="slidenum">
              <a:rPr lang="en-US" smtClean="0"/>
              <a:t>13</a:t>
            </a:fld>
            <a:endParaRPr lang="en-US"/>
          </a:p>
        </p:txBody>
      </p:sp>
    </p:spTree>
    <p:extLst>
      <p:ext uri="{BB962C8B-B14F-4D97-AF65-F5344CB8AC3E}">
        <p14:creationId xmlns:p14="http://schemas.microsoft.com/office/powerpoint/2010/main" val="1989966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14</a:t>
            </a:fld>
            <a:endParaRPr lang="en-US"/>
          </a:p>
        </p:txBody>
      </p:sp>
      <p:sp>
        <p:nvSpPr>
          <p:cNvPr id="3" name="TextBox 2"/>
          <p:cNvSpPr txBox="1"/>
          <p:nvPr/>
        </p:nvSpPr>
        <p:spPr>
          <a:xfrm>
            <a:off x="619432" y="2129568"/>
            <a:ext cx="1957909" cy="461665"/>
          </a:xfrm>
          <a:prstGeom prst="rect">
            <a:avLst/>
          </a:prstGeom>
          <a:noFill/>
        </p:spPr>
        <p:txBody>
          <a:bodyPr wrap="square" rtlCol="0">
            <a:spAutoFit/>
          </a:bodyPr>
          <a:lstStyle/>
          <a:p>
            <a:r>
              <a:rPr lang="en-US" sz="2400" i="1" dirty="0" smtClean="0">
                <a:solidFill>
                  <a:srgbClr val="FF0000"/>
                </a:solidFill>
                <a:latin typeface="Times New Roman" panose="02020603050405020304" pitchFamily="18" charset="0"/>
                <a:cs typeface="Times New Roman" panose="02020603050405020304" pitchFamily="18" charset="0"/>
              </a:rPr>
              <a:t>Solution </a:t>
            </a:r>
            <a:endParaRPr lang="en-US" sz="2400" i="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96413" y="722897"/>
            <a:ext cx="746268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 closed system has the following  characteristic equation. </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995515" y="1232409"/>
                <a:ext cx="66005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2</m:t>
                          </m:r>
                          <m:r>
                            <a:rPr lang="en-US" sz="2400" b="0" i="1" smtClean="0">
                              <a:latin typeface="Cambria Math" panose="02040503050406030204" pitchFamily="18" charset="0"/>
                            </a:rPr>
                            <m:t>𝑆</m:t>
                          </m:r>
                        </m:e>
                        <m:sup>
                          <m:r>
                            <a:rPr lang="en-US" sz="2400" b="0" i="1" smtClean="0">
                              <a:latin typeface="Cambria Math" panose="02040503050406030204" pitchFamily="18" charset="0"/>
                            </a:rPr>
                            <m:t>8</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7</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2</m:t>
                          </m:r>
                          <m:r>
                            <a:rPr lang="en-US" sz="2400" b="0" i="1" smtClean="0">
                              <a:latin typeface="Cambria Math" panose="02040503050406030204" pitchFamily="18" charset="0"/>
                            </a:rPr>
                            <m:t>𝑆</m:t>
                          </m:r>
                        </m:e>
                        <m:sup>
                          <m:r>
                            <a:rPr lang="en-US" sz="2400" b="0" i="1" smtClean="0">
                              <a:latin typeface="Cambria Math" panose="02040503050406030204" pitchFamily="18" charset="0"/>
                            </a:rPr>
                            <m:t>6</m:t>
                          </m:r>
                        </m:sup>
                      </m:sSup>
                      <m:r>
                        <a:rPr lang="en-US" sz="2400" b="0" i="1" smtClean="0">
                          <a:latin typeface="Cambria Math" panose="02040503050406030204" pitchFamily="18" charset="0"/>
                        </a:rPr>
                        <m:t>−31</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4</m:t>
                          </m:r>
                        </m:sup>
                      </m:sSup>
                      <m:r>
                        <a:rPr lang="en-US" sz="2400" b="0" i="1" smtClean="0">
                          <a:latin typeface="Cambria Math" panose="02040503050406030204" pitchFamily="18" charset="0"/>
                        </a:rPr>
                        <m:t>−16 </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3</m:t>
                          </m:r>
                        </m:sup>
                      </m:sSup>
                      <m:r>
                        <a:rPr lang="en-US" sz="2400" b="0" i="1" smtClean="0">
                          <a:latin typeface="Cambria Math" panose="02040503050406030204" pitchFamily="18" charset="0"/>
                        </a:rPr>
                        <m:t>−32 </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−16=0</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995515" y="1232409"/>
                <a:ext cx="6600525" cy="369332"/>
              </a:xfrm>
              <a:prstGeom prst="rect">
                <a:avLst/>
              </a:prstGeom>
              <a:blipFill>
                <a:blip r:embed="rId2"/>
                <a:stretch>
                  <a:fillRect l="-554" r="-646"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816077" y="2718984"/>
                <a:ext cx="66005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2</m:t>
                          </m:r>
                          <m:r>
                            <a:rPr lang="en-US" sz="2400" b="0" i="1" smtClean="0">
                              <a:latin typeface="Cambria Math" panose="02040503050406030204" pitchFamily="18" charset="0"/>
                            </a:rPr>
                            <m:t>𝑆</m:t>
                          </m:r>
                        </m:e>
                        <m:sup>
                          <m:r>
                            <a:rPr lang="en-US" sz="2400" b="0" i="1" smtClean="0">
                              <a:latin typeface="Cambria Math" panose="02040503050406030204" pitchFamily="18" charset="0"/>
                            </a:rPr>
                            <m:t>8</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7</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2</m:t>
                          </m:r>
                          <m:r>
                            <a:rPr lang="en-US" sz="2400" b="0" i="1" smtClean="0">
                              <a:latin typeface="Cambria Math" panose="02040503050406030204" pitchFamily="18" charset="0"/>
                            </a:rPr>
                            <m:t>𝑆</m:t>
                          </m:r>
                        </m:e>
                        <m:sup>
                          <m:r>
                            <a:rPr lang="en-US" sz="2400" b="0" i="1" smtClean="0">
                              <a:latin typeface="Cambria Math" panose="02040503050406030204" pitchFamily="18" charset="0"/>
                            </a:rPr>
                            <m:t>6</m:t>
                          </m:r>
                        </m:sup>
                      </m:sSup>
                      <m:r>
                        <a:rPr lang="en-US" sz="2400" b="0" i="1" smtClean="0">
                          <a:latin typeface="Cambria Math" panose="02040503050406030204" pitchFamily="18" charset="0"/>
                        </a:rPr>
                        <m:t>−31</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4</m:t>
                          </m:r>
                        </m:sup>
                      </m:sSup>
                      <m:r>
                        <a:rPr lang="en-US" sz="2400" b="0" i="1" smtClean="0">
                          <a:latin typeface="Cambria Math" panose="02040503050406030204" pitchFamily="18" charset="0"/>
                        </a:rPr>
                        <m:t>−16 </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3</m:t>
                          </m:r>
                        </m:sup>
                      </m:sSup>
                      <m:r>
                        <a:rPr lang="en-US" sz="2400" b="0" i="1" smtClean="0">
                          <a:latin typeface="Cambria Math" panose="02040503050406030204" pitchFamily="18" charset="0"/>
                        </a:rPr>
                        <m:t>−32 </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−16=0</m:t>
                      </m:r>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816077" y="2718984"/>
                <a:ext cx="6600525" cy="369332"/>
              </a:xfrm>
              <a:prstGeom prst="rect">
                <a:avLst/>
              </a:prstGeom>
              <a:blipFill>
                <a:blip r:embed="rId3"/>
                <a:stretch>
                  <a:fillRect l="-646" r="-554" b="-6557"/>
                </a:stretch>
              </a:blipFill>
            </p:spPr>
            <p:txBody>
              <a:bodyPr/>
              <a:lstStyle/>
              <a:p>
                <a:r>
                  <a:rPr lang="en-US">
                    <a:noFill/>
                  </a:rPr>
                  <a:t> </a:t>
                </a:r>
              </a:p>
            </p:txBody>
          </p:sp>
        </mc:Fallback>
      </mc:AlternateContent>
      <p:sp>
        <p:nvSpPr>
          <p:cNvPr id="7" name="TextBox 6"/>
          <p:cNvSpPr txBox="1"/>
          <p:nvPr/>
        </p:nvSpPr>
        <p:spPr>
          <a:xfrm>
            <a:off x="796413" y="1697633"/>
            <a:ext cx="7814187"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Find the roots of the equation and then locate them on the S-plane.</a:t>
            </a:r>
            <a:endParaRPr lang="en-US" sz="20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16077" y="354933"/>
            <a:ext cx="1957909" cy="523220"/>
          </a:xfrm>
          <a:prstGeom prst="rect">
            <a:avLst/>
          </a:prstGeom>
          <a:noFill/>
        </p:spPr>
        <p:txBody>
          <a:bodyPr wrap="square" rtlCol="0">
            <a:spAutoFit/>
          </a:bodyPr>
          <a:lstStyle/>
          <a:p>
            <a:r>
              <a:rPr lang="en-US" sz="2800" dirty="0" smtClean="0">
                <a:solidFill>
                  <a:srgbClr val="FF0000"/>
                </a:solidFill>
                <a:latin typeface="Times New Roman" panose="02020603050405020304" pitchFamily="18" charset="0"/>
                <a:cs typeface="Times New Roman" panose="02020603050405020304" pitchFamily="18" charset="0"/>
              </a:rPr>
              <a:t>Example 2</a:t>
            </a:r>
            <a:endParaRPr lang="en-US" sz="2800"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Box 8"/>
              <p:cNvSpPr txBox="1"/>
              <p:nvPr/>
            </p:nvSpPr>
            <p:spPr>
              <a:xfrm>
                <a:off x="786742" y="3259240"/>
                <a:ext cx="625075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sz="2000" b="0" i="1" smtClean="0">
                              <a:latin typeface="Cambria Math" panose="02040503050406030204" pitchFamily="18" charset="0"/>
                            </a:rPr>
                          </m:ctrlPr>
                        </m:dPr>
                        <m:e>
                          <m:r>
                            <a:rPr lang="en-US" sz="2000" b="0" i="1" smtClean="0">
                              <a:latin typeface="Cambria Math" panose="02040503050406030204" pitchFamily="18" charset="0"/>
                            </a:rPr>
                            <m:t>  </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𝑆</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−4  </m:t>
                          </m:r>
                        </m:e>
                      </m:d>
                      <m:d>
                        <m:dPr>
                          <m:ctrlPr>
                            <a:rPr lang="en-US" sz="2000" b="0" i="1" smtClean="0">
                              <a:latin typeface="Cambria Math" panose="02040503050406030204" pitchFamily="18" charset="0"/>
                            </a:rPr>
                          </m:ctrlPr>
                        </m:dPr>
                        <m:e>
                          <m:r>
                            <a:rPr lang="en-US" sz="2000" b="0" i="1" smtClean="0">
                              <a:latin typeface="Cambria Math" panose="02040503050406030204" pitchFamily="18" charset="0"/>
                            </a:rPr>
                            <m:t> </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𝑆</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+4    </m:t>
                          </m:r>
                        </m:e>
                      </m:d>
                      <m:d>
                        <m:dPr>
                          <m:ctrlPr>
                            <a:rPr lang="en-US" sz="2000" b="0" i="1" smtClean="0">
                              <a:latin typeface="Cambria Math" panose="02040503050406030204" pitchFamily="18" charset="0"/>
                            </a:rPr>
                          </m:ctrlPr>
                        </m:dPr>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𝑆</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+1    </m:t>
                          </m:r>
                        </m:e>
                      </m:d>
                      <m:d>
                        <m:dPr>
                          <m:ctrlPr>
                            <a:rPr lang="en-US" sz="2000" b="0" i="1" smtClean="0">
                              <a:latin typeface="Cambria Math" panose="02040503050406030204" pitchFamily="18" charset="0"/>
                            </a:rPr>
                          </m:ctrlPr>
                        </m:dPr>
                        <m:e>
                          <m:r>
                            <a:rPr lang="en-US" sz="2000" b="0" i="1" smtClean="0">
                              <a:latin typeface="Cambria Math" panose="02040503050406030204" pitchFamily="18" charset="0"/>
                            </a:rPr>
                            <m:t>    </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2</m:t>
                              </m:r>
                              <m:r>
                                <a:rPr lang="en-US" sz="2000" b="0" i="1" smtClean="0">
                                  <a:latin typeface="Cambria Math" panose="02040503050406030204" pitchFamily="18" charset="0"/>
                                </a:rPr>
                                <m:t>𝑆</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+1</m:t>
                          </m:r>
                        </m:e>
                      </m:d>
                      <m:r>
                        <a:rPr lang="en-US" sz="2000" b="0" i="1" smtClean="0">
                          <a:latin typeface="Cambria Math" panose="02040503050406030204" pitchFamily="18" charset="0"/>
                        </a:rPr>
                        <m:t>=0</m:t>
                      </m:r>
                    </m:oMath>
                  </m:oMathPara>
                </a14:m>
                <a:endParaRPr lang="en-US" sz="2000" dirty="0"/>
              </a:p>
            </p:txBody>
          </p:sp>
        </mc:Choice>
        <mc:Fallback xmlns="">
          <p:sp>
            <p:nvSpPr>
              <p:cNvPr id="9" name="TextBox 8"/>
              <p:cNvSpPr txBox="1">
                <a:spLocks noRot="1" noChangeAspect="1" noMove="1" noResize="1" noEditPoints="1" noAdjustHandles="1" noChangeArrowheads="1" noChangeShapeType="1" noTextEdit="1"/>
              </p:cNvSpPr>
              <p:nvPr/>
            </p:nvSpPr>
            <p:spPr>
              <a:xfrm>
                <a:off x="786742" y="3259240"/>
                <a:ext cx="6250750" cy="307777"/>
              </a:xfrm>
              <a:prstGeom prst="rect">
                <a:avLst/>
              </a:prstGeom>
              <a:blipFill>
                <a:blip r:embed="rId4"/>
                <a:stretch>
                  <a:fillRect t="-4000" r="-585" b="-8000"/>
                </a:stretch>
              </a:blipFill>
            </p:spPr>
            <p:txBody>
              <a:bodyPr/>
              <a:lstStyle/>
              <a:p>
                <a:r>
                  <a:rPr lang="en-US">
                    <a:noFill/>
                  </a:rPr>
                  <a:t> </a:t>
                </a:r>
              </a:p>
            </p:txBody>
          </p:sp>
        </mc:Fallback>
      </mc:AlternateContent>
      <p:cxnSp>
        <p:nvCxnSpPr>
          <p:cNvPr id="11" name="Straight Arrow Connector 10"/>
          <p:cNvCxnSpPr/>
          <p:nvPr/>
        </p:nvCxnSpPr>
        <p:spPr>
          <a:xfrm flipH="1">
            <a:off x="1194619" y="3567017"/>
            <a:ext cx="103239" cy="592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590097" y="4406046"/>
                <a:ext cx="69621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1</m:t>
                          </m:r>
                        </m:sub>
                      </m:sSub>
                      <m:r>
                        <a:rPr lang="en-US" b="0" i="1" smtClean="0">
                          <a:latin typeface="Cambria Math" panose="02040503050406030204" pitchFamily="18" charset="0"/>
                        </a:rPr>
                        <m:t>=2</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590097" y="4406046"/>
                <a:ext cx="696216" cy="276999"/>
              </a:xfrm>
              <a:prstGeom prst="rect">
                <a:avLst/>
              </a:prstGeom>
              <a:blipFill>
                <a:blip r:embed="rId5"/>
                <a:stretch>
                  <a:fillRect l="-7895" r="-7018" b="-1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90097" y="4875674"/>
                <a:ext cx="8746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2</m:t>
                          </m:r>
                        </m:sub>
                      </m:sSub>
                      <m:r>
                        <a:rPr lang="en-US" b="0" i="1" smtClean="0">
                          <a:latin typeface="Cambria Math" panose="02040503050406030204" pitchFamily="18" charset="0"/>
                        </a:rPr>
                        <m:t>=−2</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90097" y="4875674"/>
                <a:ext cx="874663" cy="276999"/>
              </a:xfrm>
              <a:prstGeom prst="rect">
                <a:avLst/>
              </a:prstGeom>
              <a:blipFill>
                <a:blip r:embed="rId6"/>
                <a:stretch>
                  <a:fillRect l="-6294" r="-6294" b="-15556"/>
                </a:stretch>
              </a:blipFill>
            </p:spPr>
            <p:txBody>
              <a:bodyPr/>
              <a:lstStyle/>
              <a:p>
                <a:r>
                  <a:rPr lang="en-US">
                    <a:noFill/>
                  </a:rPr>
                  <a:t> </a:t>
                </a:r>
              </a:p>
            </p:txBody>
          </p:sp>
        </mc:Fallback>
      </mc:AlternateContent>
      <p:cxnSp>
        <p:nvCxnSpPr>
          <p:cNvPr id="14" name="Straight Arrow Connector 13"/>
          <p:cNvCxnSpPr/>
          <p:nvPr/>
        </p:nvCxnSpPr>
        <p:spPr>
          <a:xfrm flipH="1">
            <a:off x="2577341" y="3638287"/>
            <a:ext cx="1" cy="696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229233" y="4437585"/>
                <a:ext cx="8401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3</m:t>
                          </m:r>
                        </m:sub>
                      </m:sSub>
                      <m:r>
                        <a:rPr lang="en-US" b="0" i="1" smtClean="0">
                          <a:latin typeface="Cambria Math" panose="02040503050406030204" pitchFamily="18" charset="0"/>
                        </a:rPr>
                        <m:t>=2 </m:t>
                      </m:r>
                      <m:r>
                        <a:rPr lang="en-US" b="0" i="1" smtClean="0">
                          <a:latin typeface="Cambria Math" panose="02040503050406030204" pitchFamily="18" charset="0"/>
                        </a:rPr>
                        <m:t>𝑗</m:t>
                      </m:r>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2229233" y="4437585"/>
                <a:ext cx="840166" cy="276999"/>
              </a:xfrm>
              <a:prstGeom prst="rect">
                <a:avLst/>
              </a:prstGeom>
              <a:blipFill>
                <a:blip r:embed="rId7"/>
                <a:stretch>
                  <a:fillRect l="-6522" t="-2222" r="-9420"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229233" y="4879758"/>
                <a:ext cx="101329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4</m:t>
                          </m:r>
                        </m:sub>
                      </m:sSub>
                      <m:r>
                        <a:rPr lang="en-US" b="0" i="1" smtClean="0">
                          <a:latin typeface="Cambria Math" panose="02040503050406030204" pitchFamily="18" charset="0"/>
                        </a:rPr>
                        <m:t>=−2 </m:t>
                      </m:r>
                      <m:r>
                        <a:rPr lang="en-US" b="0" i="1" smtClean="0">
                          <a:latin typeface="Cambria Math" panose="02040503050406030204" pitchFamily="18" charset="0"/>
                        </a:rPr>
                        <m:t>𝑗</m:t>
                      </m:r>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2229233" y="4879758"/>
                <a:ext cx="1013291" cy="276999"/>
              </a:xfrm>
              <a:prstGeom prst="rect">
                <a:avLst/>
              </a:prstGeom>
              <a:blipFill>
                <a:blip r:embed="rId8"/>
                <a:stretch>
                  <a:fillRect l="-5422" t="-2174" r="-7831" b="-32609"/>
                </a:stretch>
              </a:blipFill>
            </p:spPr>
            <p:txBody>
              <a:bodyPr/>
              <a:lstStyle/>
              <a:p>
                <a:r>
                  <a:rPr lang="en-US">
                    <a:noFill/>
                  </a:rPr>
                  <a:t> </a:t>
                </a:r>
              </a:p>
            </p:txBody>
          </p:sp>
        </mc:Fallback>
      </mc:AlternateContent>
      <p:cxnSp>
        <p:nvCxnSpPr>
          <p:cNvPr id="18" name="Straight Arrow Connector 17"/>
          <p:cNvCxnSpPr/>
          <p:nvPr/>
        </p:nvCxnSpPr>
        <p:spPr>
          <a:xfrm flipH="1">
            <a:off x="4295776" y="3741096"/>
            <a:ext cx="1" cy="696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4007290" y="4580228"/>
                <a:ext cx="1730730" cy="453522"/>
              </a:xfrm>
              <a:prstGeom prst="rect">
                <a:avLst/>
              </a:prstGeom>
              <a:noFill/>
            </p:spPr>
            <p:txBody>
              <a:bodyPr wrap="none" lIns="0" tIns="0" rIns="0" bIns="0" rtlCol="0">
                <a:spAutoFi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5</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3</m:t>
                            </m:r>
                          </m:e>
                        </m:rad>
                      </m:num>
                      <m:den>
                        <m:r>
                          <a:rPr lang="en-US" b="0" i="1" smtClean="0">
                            <a:latin typeface="Cambria Math" panose="02040503050406030204" pitchFamily="18" charset="0"/>
                          </a:rPr>
                          <m:t>2</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007290" y="4580228"/>
                <a:ext cx="1730730" cy="45352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3986756" y="5162522"/>
                <a:ext cx="1673022" cy="440570"/>
              </a:xfrm>
              <a:prstGeom prst="rect">
                <a:avLst/>
              </a:prstGeom>
              <a:noFill/>
            </p:spPr>
            <p:txBody>
              <a:bodyPr wrap="none" lIns="0" tIns="0" rIns="0" bIns="0" rtlCol="0">
                <a:spAutoFi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6</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3</m:t>
                            </m:r>
                          </m:e>
                        </m:rad>
                      </m:num>
                      <m:den>
                        <m:r>
                          <a:rPr lang="en-US" b="0" i="1" smtClean="0">
                            <a:latin typeface="Cambria Math" panose="02040503050406030204" pitchFamily="18" charset="0"/>
                          </a:rPr>
                          <m:t>2</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3986756" y="5162522"/>
                <a:ext cx="1673022" cy="440570"/>
              </a:xfrm>
              <a:prstGeom prst="rect">
                <a:avLst/>
              </a:prstGeom>
              <a:blipFill>
                <a:blip r:embed="rId10"/>
                <a:stretch>
                  <a:fillRect/>
                </a:stretch>
              </a:blipFill>
            </p:spPr>
            <p:txBody>
              <a:bodyPr/>
              <a:lstStyle/>
              <a:p>
                <a:r>
                  <a:rPr lang="en-US">
                    <a:noFill/>
                  </a:rPr>
                  <a:t> </a:t>
                </a:r>
              </a:p>
            </p:txBody>
          </p:sp>
        </mc:Fallback>
      </mc:AlternateContent>
      <p:cxnSp>
        <p:nvCxnSpPr>
          <p:cNvPr id="22" name="Straight Arrow Connector 21"/>
          <p:cNvCxnSpPr/>
          <p:nvPr/>
        </p:nvCxnSpPr>
        <p:spPr>
          <a:xfrm>
            <a:off x="6312310" y="3863031"/>
            <a:ext cx="840658" cy="943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7200470" y="5603092"/>
                <a:ext cx="1410130" cy="440249"/>
              </a:xfrm>
              <a:prstGeom prst="rect">
                <a:avLst/>
              </a:prstGeom>
              <a:noFill/>
            </p:spPr>
            <p:txBody>
              <a:bodyPr wrap="none" lIns="0" tIns="0" rIns="0" bIns="0" rtlCol="0">
                <a:spAutoFi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8</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7</m:t>
                            </m:r>
                          </m:e>
                        </m:rad>
                      </m:num>
                      <m:den>
                        <m:r>
                          <a:rPr lang="en-US" b="0" i="1" smtClean="0">
                            <a:latin typeface="Cambria Math" panose="02040503050406030204" pitchFamily="18" charset="0"/>
                          </a:rPr>
                          <m:t>4</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7200470" y="5603092"/>
                <a:ext cx="1410130" cy="440249"/>
              </a:xfrm>
              <a:prstGeom prst="rect">
                <a:avLst/>
              </a:prstGeom>
              <a:blipFill>
                <a:blip r:embed="rId11"/>
                <a:stretch>
                  <a:fillRect b="-13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7189892" y="4959389"/>
                <a:ext cx="1410130" cy="440249"/>
              </a:xfrm>
              <a:prstGeom prst="rect">
                <a:avLst/>
              </a:prstGeom>
              <a:noFill/>
            </p:spPr>
            <p:txBody>
              <a:bodyPr wrap="none" lIns="0" tIns="0" rIns="0" bIns="0" rtlCol="0">
                <a:spAutoFi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7</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7</m:t>
                            </m:r>
                          </m:e>
                        </m:rad>
                      </m:num>
                      <m:den>
                        <m:r>
                          <a:rPr lang="en-US" b="0" i="1" smtClean="0">
                            <a:latin typeface="Cambria Math" panose="02040503050406030204" pitchFamily="18" charset="0"/>
                          </a:rPr>
                          <m:t>4</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7189892" y="4959389"/>
                <a:ext cx="1410130" cy="440249"/>
              </a:xfrm>
              <a:prstGeom prst="rect">
                <a:avLst/>
              </a:prstGeom>
              <a:blipFill>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7914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15</a:t>
            </a:fld>
            <a:endParaRPr lang="en-US"/>
          </a:p>
        </p:txBody>
      </p:sp>
      <p:grpSp>
        <p:nvGrpSpPr>
          <p:cNvPr id="69" name="Group 68"/>
          <p:cNvGrpSpPr/>
          <p:nvPr/>
        </p:nvGrpSpPr>
        <p:grpSpPr>
          <a:xfrm>
            <a:off x="2736386" y="556833"/>
            <a:ext cx="8891875" cy="5608578"/>
            <a:chOff x="1748244" y="483091"/>
            <a:chExt cx="8891875" cy="5608578"/>
          </a:xfrm>
        </p:grpSpPr>
        <p:cxnSp>
          <p:nvCxnSpPr>
            <p:cNvPr id="4" name="Straight Arrow Connector 3"/>
            <p:cNvCxnSpPr/>
            <p:nvPr/>
          </p:nvCxnSpPr>
          <p:spPr>
            <a:xfrm>
              <a:off x="1954842" y="3637818"/>
              <a:ext cx="694944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flipH="1" flipV="1">
              <a:off x="5231596" y="1062469"/>
              <a:ext cx="0" cy="502920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7" name="TextBox 19"/>
                <p:cNvSpPr txBox="1"/>
                <p:nvPr/>
              </p:nvSpPr>
              <p:spPr>
                <a:xfrm>
                  <a:off x="9324280" y="3393872"/>
                  <a:ext cx="131583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2000" i="1" kern="1200" dirty="0">
                      <a:solidFill>
                        <a:srgbClr val="000000"/>
                      </a:solidFill>
                      <a:effectLst/>
                      <a:latin typeface="Times New Roman" panose="02020603050405020304" pitchFamily="18" charset="0"/>
                      <a:ea typeface="Times New Roman" panose="02020603050405020304" pitchFamily="18" charset="0"/>
                    </a:rPr>
                    <a:t>R</a:t>
                  </a:r>
                  <a14:m>
                    <m:oMath xmlns:m="http://schemas.openxmlformats.org/officeDocument/2006/math">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𝑒𝑎𝑙</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𝑎𝑥𝑖𝑠</m:t>
                      </m:r>
                    </m:oMath>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7" name="TextBox 19"/>
                <p:cNvSpPr txBox="1">
                  <a:spLocks noRot="1" noChangeAspect="1" noMove="1" noResize="1" noEditPoints="1" noAdjustHandles="1" noChangeArrowheads="1" noChangeShapeType="1" noTextEdit="1"/>
                </p:cNvSpPr>
                <p:nvPr/>
              </p:nvSpPr>
              <p:spPr>
                <a:xfrm>
                  <a:off x="9324280" y="3393872"/>
                  <a:ext cx="1315839" cy="400110"/>
                </a:xfrm>
                <a:prstGeom prst="rect">
                  <a:avLst/>
                </a:prstGeom>
                <a:blipFill>
                  <a:blip r:embed="rId2"/>
                  <a:stretch>
                    <a:fillRect l="-5093" t="-9231" b="-27692"/>
                  </a:stretch>
                </a:blipFill>
              </p:spPr>
              <p:txBody>
                <a:bodyPr/>
                <a:lstStyle/>
                <a:p>
                  <a:r>
                    <a:rPr lang="en-US">
                      <a:noFill/>
                    </a:rPr>
                    <a:t> </a:t>
                  </a:r>
                </a:p>
              </p:txBody>
            </p:sp>
          </mc:Fallback>
        </mc:AlternateContent>
        <p:sp>
          <p:nvSpPr>
            <p:cNvPr id="18" name="TextBox 20"/>
            <p:cNvSpPr txBox="1"/>
            <p:nvPr/>
          </p:nvSpPr>
          <p:spPr>
            <a:xfrm>
              <a:off x="5020398" y="483091"/>
              <a:ext cx="39827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2400" b="1" i="1" kern="1200" dirty="0" smtClean="0">
                  <a:solidFill>
                    <a:srgbClr val="000000"/>
                  </a:solidFill>
                  <a:effectLst/>
                  <a:latin typeface="Times New Roman" panose="02020603050405020304" pitchFamily="18" charset="0"/>
                  <a:ea typeface="Times New Roman" panose="02020603050405020304" pitchFamily="18" charset="0"/>
                </a:rPr>
                <a:t> j </a:t>
              </a:r>
              <a:endParaRPr lang="en-US" sz="2400" b="1" dirty="0">
                <a:effectLst/>
                <a:latin typeface="Times New Roman" panose="02020603050405020304" pitchFamily="18" charset="0"/>
                <a:ea typeface="Times New Roman" panose="02020603050405020304" pitchFamily="18" charset="0"/>
              </a:endParaRPr>
            </a:p>
          </p:txBody>
        </p:sp>
        <p:cxnSp>
          <p:nvCxnSpPr>
            <p:cNvPr id="30" name="Straight Connector 29"/>
            <p:cNvCxnSpPr/>
            <p:nvPr/>
          </p:nvCxnSpPr>
          <p:spPr>
            <a:xfrm>
              <a:off x="5027014" y="2538725"/>
              <a:ext cx="409164"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5020398" y="1517571"/>
              <a:ext cx="409164" cy="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5020398" y="5634079"/>
              <a:ext cx="409164"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5027014" y="4510743"/>
              <a:ext cx="409164" cy="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2371195" y="3454020"/>
              <a:ext cx="0" cy="367595"/>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8127983" y="3454020"/>
              <a:ext cx="0" cy="367595"/>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6643312" y="3454020"/>
              <a:ext cx="0" cy="367595"/>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3924692" y="3411625"/>
              <a:ext cx="0" cy="367595"/>
            </a:xfrm>
            <a:prstGeom prst="line">
              <a:avLst/>
            </a:prstGeom>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4664922" y="2377253"/>
              <a:ext cx="368709" cy="369332"/>
            </a:xfrm>
            <a:prstGeom prst="rect">
              <a:avLst/>
            </a:prstGeom>
            <a:noFill/>
          </p:spPr>
          <p:txBody>
            <a:bodyPr wrap="square" rtlCol="0">
              <a:spAutoFit/>
            </a:bodyPr>
            <a:lstStyle/>
            <a:p>
              <a:r>
                <a:rPr lang="en-US" dirty="0" smtClean="0"/>
                <a:t>1</a:t>
              </a:r>
              <a:endParaRPr lang="en-US" dirty="0"/>
            </a:p>
          </p:txBody>
        </p:sp>
        <p:sp>
          <p:nvSpPr>
            <p:cNvPr id="40" name="TextBox 39"/>
            <p:cNvSpPr txBox="1"/>
            <p:nvPr/>
          </p:nvSpPr>
          <p:spPr>
            <a:xfrm>
              <a:off x="8005345" y="3889751"/>
              <a:ext cx="368709" cy="369332"/>
            </a:xfrm>
            <a:prstGeom prst="rect">
              <a:avLst/>
            </a:prstGeom>
            <a:noFill/>
          </p:spPr>
          <p:txBody>
            <a:bodyPr wrap="square" rtlCol="0">
              <a:spAutoFit/>
            </a:bodyPr>
            <a:lstStyle/>
            <a:p>
              <a:r>
                <a:rPr lang="en-US" dirty="0" smtClean="0"/>
                <a:t>2</a:t>
              </a:r>
              <a:endParaRPr lang="en-US" dirty="0"/>
            </a:p>
          </p:txBody>
        </p:sp>
        <p:sp>
          <p:nvSpPr>
            <p:cNvPr id="41" name="TextBox 40"/>
            <p:cNvSpPr txBox="1"/>
            <p:nvPr/>
          </p:nvSpPr>
          <p:spPr>
            <a:xfrm>
              <a:off x="4638078" y="1319663"/>
              <a:ext cx="368709" cy="369332"/>
            </a:xfrm>
            <a:prstGeom prst="rect">
              <a:avLst/>
            </a:prstGeom>
            <a:noFill/>
          </p:spPr>
          <p:txBody>
            <a:bodyPr wrap="square" rtlCol="0">
              <a:spAutoFit/>
            </a:bodyPr>
            <a:lstStyle/>
            <a:p>
              <a:r>
                <a:rPr lang="en-US" dirty="0" smtClean="0"/>
                <a:t>2</a:t>
              </a:r>
              <a:endParaRPr lang="en-US" dirty="0"/>
            </a:p>
          </p:txBody>
        </p:sp>
        <p:sp>
          <p:nvSpPr>
            <p:cNvPr id="42" name="TextBox 41"/>
            <p:cNvSpPr txBox="1"/>
            <p:nvPr/>
          </p:nvSpPr>
          <p:spPr>
            <a:xfrm>
              <a:off x="6491154" y="3889751"/>
              <a:ext cx="304315" cy="369332"/>
            </a:xfrm>
            <a:prstGeom prst="rect">
              <a:avLst/>
            </a:prstGeom>
            <a:noFill/>
          </p:spPr>
          <p:txBody>
            <a:bodyPr wrap="square" rtlCol="0">
              <a:spAutoFit/>
            </a:bodyPr>
            <a:lstStyle/>
            <a:p>
              <a:r>
                <a:rPr lang="en-US" dirty="0" smtClean="0"/>
                <a:t>1</a:t>
              </a:r>
              <a:endParaRPr lang="en-US" dirty="0"/>
            </a:p>
          </p:txBody>
        </p:sp>
        <p:sp>
          <p:nvSpPr>
            <p:cNvPr id="43" name="TextBox 42"/>
            <p:cNvSpPr txBox="1"/>
            <p:nvPr/>
          </p:nvSpPr>
          <p:spPr>
            <a:xfrm>
              <a:off x="2186840" y="3863142"/>
              <a:ext cx="368709" cy="369332"/>
            </a:xfrm>
            <a:prstGeom prst="rect">
              <a:avLst/>
            </a:prstGeom>
            <a:noFill/>
          </p:spPr>
          <p:txBody>
            <a:bodyPr wrap="square" rtlCol="0">
              <a:spAutoFit/>
            </a:bodyPr>
            <a:lstStyle/>
            <a:p>
              <a:r>
                <a:rPr lang="en-US" dirty="0" smtClean="0"/>
                <a:t>-2</a:t>
              </a:r>
              <a:endParaRPr lang="en-US" dirty="0"/>
            </a:p>
          </p:txBody>
        </p:sp>
        <p:sp>
          <p:nvSpPr>
            <p:cNvPr id="44" name="TextBox 40"/>
            <p:cNvSpPr txBox="1"/>
            <p:nvPr/>
          </p:nvSpPr>
          <p:spPr>
            <a:xfrm>
              <a:off x="3770553" y="3891494"/>
              <a:ext cx="36870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a:t>
              </a:r>
              <a:endParaRPr lang="en-US" dirty="0"/>
            </a:p>
          </p:txBody>
        </p:sp>
        <p:sp>
          <p:nvSpPr>
            <p:cNvPr id="45" name="TextBox 40"/>
            <p:cNvSpPr txBox="1"/>
            <p:nvPr/>
          </p:nvSpPr>
          <p:spPr>
            <a:xfrm>
              <a:off x="4602420" y="5449413"/>
              <a:ext cx="43950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
          <p:nvSpPr>
            <p:cNvPr id="46" name="TextBox 40"/>
            <p:cNvSpPr txBox="1"/>
            <p:nvPr/>
          </p:nvSpPr>
          <p:spPr>
            <a:xfrm>
              <a:off x="4673220" y="4247351"/>
              <a:ext cx="36870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a:t>
              </a:r>
              <a:endParaRPr lang="en-US" dirty="0"/>
            </a:p>
          </p:txBody>
        </p:sp>
        <mc:AlternateContent xmlns:mc="http://schemas.openxmlformats.org/markup-compatibility/2006" xmlns:a14="http://schemas.microsoft.com/office/drawing/2010/main">
          <mc:Choice Requires="a14">
            <p:sp>
              <p:nvSpPr>
                <p:cNvPr id="48" name="Rectangle 47"/>
                <p:cNvSpPr/>
                <p:nvPr/>
              </p:nvSpPr>
              <p:spPr>
                <a:xfrm>
                  <a:off x="8189699" y="2991921"/>
                  <a:ext cx="45127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1</m:t>
                            </m:r>
                          </m:sub>
                        </m:sSub>
                      </m:oMath>
                    </m:oMathPara>
                  </a14:m>
                  <a:endParaRPr lang="en-US" dirty="0"/>
                </a:p>
              </p:txBody>
            </p:sp>
          </mc:Choice>
          <mc:Fallback xmlns="">
            <p:sp>
              <p:nvSpPr>
                <p:cNvPr id="48" name="Rectangle 47"/>
                <p:cNvSpPr>
                  <a:spLocks noRot="1" noChangeAspect="1" noMove="1" noResize="1" noEditPoints="1" noAdjustHandles="1" noChangeArrowheads="1" noChangeShapeType="1" noTextEdit="1"/>
                </p:cNvSpPr>
                <p:nvPr/>
              </p:nvSpPr>
              <p:spPr>
                <a:xfrm>
                  <a:off x="8189699" y="2991921"/>
                  <a:ext cx="451277" cy="369332"/>
                </a:xfrm>
                <a:prstGeom prst="rect">
                  <a:avLst/>
                </a:prstGeom>
                <a:blipFill>
                  <a:blip r:embed="rId3"/>
                  <a:stretch>
                    <a:fillRect/>
                  </a:stretch>
                </a:blipFill>
              </p:spPr>
              <p:txBody>
                <a:bodyPr/>
                <a:lstStyle/>
                <a:p>
                  <a:r>
                    <a:rPr lang="en-US">
                      <a:noFill/>
                    </a:rPr>
                    <a:t> </a:t>
                  </a:r>
                </a:p>
              </p:txBody>
            </p:sp>
          </mc:Fallback>
        </mc:AlternateContent>
        <p:cxnSp>
          <p:nvCxnSpPr>
            <p:cNvPr id="50" name="Straight Arrow Connector 49"/>
            <p:cNvCxnSpPr/>
            <p:nvPr/>
          </p:nvCxnSpPr>
          <p:spPr>
            <a:xfrm flipH="1">
              <a:off x="8155287" y="3382161"/>
              <a:ext cx="218767" cy="205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Rectangle 51"/>
                <p:cNvSpPr/>
                <p:nvPr/>
              </p:nvSpPr>
              <p:spPr>
                <a:xfrm>
                  <a:off x="4081727" y="2505319"/>
                  <a:ext cx="385230" cy="3751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𝑆</m:t>
                            </m:r>
                          </m:e>
                          <m:sub>
                            <m:r>
                              <a:rPr lang="en-US" b="0" i="1" smtClean="0">
                                <a:latin typeface="Cambria Math" panose="02040503050406030204" pitchFamily="18" charset="0"/>
                              </a:rPr>
                              <m:t>5</m:t>
                            </m:r>
                          </m:sub>
                        </m:sSub>
                      </m:oMath>
                    </m:oMathPara>
                  </a14:m>
                  <a:endParaRPr lang="en-US" dirty="0"/>
                </a:p>
              </p:txBody>
            </p:sp>
          </mc:Choice>
          <mc:Fallback xmlns="">
            <p:sp>
              <p:nvSpPr>
                <p:cNvPr id="52" name="Rectangle 51"/>
                <p:cNvSpPr>
                  <a:spLocks noRot="1" noChangeAspect="1" noMove="1" noResize="1" noEditPoints="1" noAdjustHandles="1" noChangeArrowheads="1" noChangeShapeType="1" noTextEdit="1"/>
                </p:cNvSpPr>
                <p:nvPr/>
              </p:nvSpPr>
              <p:spPr>
                <a:xfrm>
                  <a:off x="4081727" y="2505319"/>
                  <a:ext cx="385230" cy="375195"/>
                </a:xfrm>
                <a:prstGeom prst="rect">
                  <a:avLst/>
                </a:prstGeom>
                <a:blipFill>
                  <a:blip r:embed="rId4"/>
                  <a:stretch>
                    <a:fillRect/>
                  </a:stretch>
                </a:blipFill>
              </p:spPr>
              <p:txBody>
                <a:bodyPr/>
                <a:lstStyle/>
                <a:p>
                  <a:r>
                    <a:rPr lang="en-US">
                      <a:noFill/>
                    </a:rPr>
                    <a:t> </a:t>
                  </a:r>
                </a:p>
              </p:txBody>
            </p:sp>
          </mc:Fallback>
        </mc:AlternateContent>
        <p:cxnSp>
          <p:nvCxnSpPr>
            <p:cNvPr id="54" name="Straight Arrow Connector 53"/>
            <p:cNvCxnSpPr/>
            <p:nvPr/>
          </p:nvCxnSpPr>
          <p:spPr>
            <a:xfrm>
              <a:off x="2148937" y="3442352"/>
              <a:ext cx="159235" cy="138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5" name="Rectangle 54"/>
                <p:cNvSpPr/>
                <p:nvPr/>
              </p:nvSpPr>
              <p:spPr>
                <a:xfrm>
                  <a:off x="5732756" y="4656608"/>
                  <a:ext cx="385230" cy="3751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𝑆</m:t>
                            </m:r>
                          </m:e>
                          <m:sub>
                            <m:r>
                              <a:rPr lang="en-US" b="0" i="1" smtClean="0">
                                <a:latin typeface="Cambria Math" panose="02040503050406030204" pitchFamily="18" charset="0"/>
                              </a:rPr>
                              <m:t>8</m:t>
                            </m:r>
                          </m:sub>
                        </m:sSub>
                      </m:oMath>
                    </m:oMathPara>
                  </a14:m>
                  <a:endParaRPr lang="en-US" dirty="0"/>
                </a:p>
              </p:txBody>
            </p:sp>
          </mc:Choice>
          <mc:Fallback xmlns="">
            <p:sp>
              <p:nvSpPr>
                <p:cNvPr id="55" name="Rectangle 54"/>
                <p:cNvSpPr>
                  <a:spLocks noRot="1" noChangeAspect="1" noMove="1" noResize="1" noEditPoints="1" noAdjustHandles="1" noChangeArrowheads="1" noChangeShapeType="1" noTextEdit="1"/>
                </p:cNvSpPr>
                <p:nvPr/>
              </p:nvSpPr>
              <p:spPr>
                <a:xfrm>
                  <a:off x="5732756" y="4656608"/>
                  <a:ext cx="385230" cy="37519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Rectangle 55"/>
                <p:cNvSpPr/>
                <p:nvPr/>
              </p:nvSpPr>
              <p:spPr>
                <a:xfrm>
                  <a:off x="5555171" y="5716474"/>
                  <a:ext cx="38523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4</m:t>
                            </m:r>
                          </m:sub>
                        </m:sSub>
                      </m:oMath>
                    </m:oMathPara>
                  </a14:m>
                  <a:endParaRPr lang="en-US" dirty="0"/>
                </a:p>
              </p:txBody>
            </p:sp>
          </mc:Choice>
          <mc:Fallback xmlns="">
            <p:sp>
              <p:nvSpPr>
                <p:cNvPr id="56" name="Rectangle 55"/>
                <p:cNvSpPr>
                  <a:spLocks noRot="1" noChangeAspect="1" noMove="1" noResize="1" noEditPoints="1" noAdjustHandles="1" noChangeArrowheads="1" noChangeShapeType="1" noTextEdit="1"/>
                </p:cNvSpPr>
                <p:nvPr/>
              </p:nvSpPr>
              <p:spPr>
                <a:xfrm>
                  <a:off x="5555171" y="5716474"/>
                  <a:ext cx="385230" cy="369332"/>
                </a:xfrm>
                <a:prstGeom prst="rect">
                  <a:avLst/>
                </a:prstGeom>
                <a:blipFill>
                  <a:blip r:embed="rId6"/>
                  <a:stretch>
                    <a:fillRect/>
                  </a:stretch>
                </a:blipFill>
              </p:spPr>
              <p:txBody>
                <a:bodyPr/>
                <a:lstStyle/>
                <a:p>
                  <a:r>
                    <a:rPr lang="en-US">
                      <a:noFill/>
                    </a:rPr>
                    <a:t> </a:t>
                  </a:r>
                </a:p>
              </p:txBody>
            </p:sp>
          </mc:Fallback>
        </mc:AlternateContent>
        <p:cxnSp>
          <p:nvCxnSpPr>
            <p:cNvPr id="58" name="Straight Arrow Connector 57"/>
            <p:cNvCxnSpPr/>
            <p:nvPr/>
          </p:nvCxnSpPr>
          <p:spPr>
            <a:xfrm flipH="1">
              <a:off x="5295311" y="1274823"/>
              <a:ext cx="147484" cy="223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flipV="1">
              <a:off x="5262424" y="5727878"/>
              <a:ext cx="323575" cy="269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499572" y="4173715"/>
              <a:ext cx="132735" cy="17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5615051" y="2061122"/>
              <a:ext cx="132735" cy="178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5615051" y="4755077"/>
              <a:ext cx="132735" cy="178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499572" y="2725297"/>
              <a:ext cx="132735" cy="17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5" name="Rectangle 64"/>
                <p:cNvSpPr/>
                <p:nvPr/>
              </p:nvSpPr>
              <p:spPr>
                <a:xfrm>
                  <a:off x="4207975" y="3857279"/>
                  <a:ext cx="385230" cy="3751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𝑆</m:t>
                            </m:r>
                          </m:e>
                          <m:sub>
                            <m:r>
                              <a:rPr lang="en-US" b="0" i="1" smtClean="0">
                                <a:latin typeface="Cambria Math" panose="02040503050406030204" pitchFamily="18" charset="0"/>
                              </a:rPr>
                              <m:t>6</m:t>
                            </m:r>
                          </m:sub>
                        </m:sSub>
                      </m:oMath>
                    </m:oMathPara>
                  </a14:m>
                  <a:endParaRPr lang="en-US" dirty="0"/>
                </a:p>
              </p:txBody>
            </p:sp>
          </mc:Choice>
          <mc:Fallback xmlns="">
            <p:sp>
              <p:nvSpPr>
                <p:cNvPr id="65" name="Rectangle 64"/>
                <p:cNvSpPr>
                  <a:spLocks noRot="1" noChangeAspect="1" noMove="1" noResize="1" noEditPoints="1" noAdjustHandles="1" noChangeArrowheads="1" noChangeShapeType="1" noTextEdit="1"/>
                </p:cNvSpPr>
                <p:nvPr/>
              </p:nvSpPr>
              <p:spPr>
                <a:xfrm>
                  <a:off x="4207975" y="3857279"/>
                  <a:ext cx="385230" cy="37519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Rectangle 65"/>
                <p:cNvSpPr/>
                <p:nvPr/>
              </p:nvSpPr>
              <p:spPr>
                <a:xfrm>
                  <a:off x="1748244" y="3073020"/>
                  <a:ext cx="43859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2</m:t>
                            </m:r>
                          </m:sub>
                        </m:sSub>
                      </m:oMath>
                    </m:oMathPara>
                  </a14:m>
                  <a:endParaRPr lang="en-US" dirty="0"/>
                </a:p>
              </p:txBody>
            </p:sp>
          </mc:Choice>
          <mc:Fallback xmlns="">
            <p:sp>
              <p:nvSpPr>
                <p:cNvPr id="66" name="Rectangle 65"/>
                <p:cNvSpPr>
                  <a:spLocks noRot="1" noChangeAspect="1" noMove="1" noResize="1" noEditPoints="1" noAdjustHandles="1" noChangeArrowheads="1" noChangeShapeType="1" noTextEdit="1"/>
                </p:cNvSpPr>
                <p:nvPr/>
              </p:nvSpPr>
              <p:spPr>
                <a:xfrm>
                  <a:off x="1748244" y="3073020"/>
                  <a:ext cx="438596"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Rectangle 66"/>
                <p:cNvSpPr/>
                <p:nvPr/>
              </p:nvSpPr>
              <p:spPr>
                <a:xfrm>
                  <a:off x="5628545" y="1081023"/>
                  <a:ext cx="385230" cy="3751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𝑆</m:t>
                            </m:r>
                          </m:e>
                          <m:sub>
                            <m:r>
                              <a:rPr lang="en-US" b="0" i="1" smtClean="0">
                                <a:latin typeface="Cambria Math" panose="02040503050406030204" pitchFamily="18" charset="0"/>
                              </a:rPr>
                              <m:t>3</m:t>
                            </m:r>
                          </m:sub>
                        </m:sSub>
                      </m:oMath>
                    </m:oMathPara>
                  </a14:m>
                  <a:endParaRPr lang="en-US" dirty="0"/>
                </a:p>
              </p:txBody>
            </p:sp>
          </mc:Choice>
          <mc:Fallback xmlns="">
            <p:sp>
              <p:nvSpPr>
                <p:cNvPr id="67" name="Rectangle 66"/>
                <p:cNvSpPr>
                  <a:spLocks noRot="1" noChangeAspect="1" noMove="1" noResize="1" noEditPoints="1" noAdjustHandles="1" noChangeArrowheads="1" noChangeShapeType="1" noTextEdit="1"/>
                </p:cNvSpPr>
                <p:nvPr/>
              </p:nvSpPr>
              <p:spPr>
                <a:xfrm>
                  <a:off x="5628545" y="1081023"/>
                  <a:ext cx="385230" cy="37519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Rectangle 67"/>
                <p:cNvSpPr/>
                <p:nvPr/>
              </p:nvSpPr>
              <p:spPr>
                <a:xfrm>
                  <a:off x="5707348" y="1962653"/>
                  <a:ext cx="385230" cy="3751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𝑆</m:t>
                            </m:r>
                          </m:e>
                          <m:sub>
                            <m:r>
                              <a:rPr lang="en-US" b="0" i="1" smtClean="0">
                                <a:latin typeface="Cambria Math" panose="02040503050406030204" pitchFamily="18" charset="0"/>
                              </a:rPr>
                              <m:t>7</m:t>
                            </m:r>
                          </m:sub>
                        </m:sSub>
                      </m:oMath>
                    </m:oMathPara>
                  </a14:m>
                  <a:endParaRPr lang="en-US" dirty="0"/>
                </a:p>
              </p:txBody>
            </p:sp>
          </mc:Choice>
          <mc:Fallback xmlns="">
            <p:sp>
              <p:nvSpPr>
                <p:cNvPr id="68" name="Rectangle 67"/>
                <p:cNvSpPr>
                  <a:spLocks noRot="1" noChangeAspect="1" noMove="1" noResize="1" noEditPoints="1" noAdjustHandles="1" noChangeArrowheads="1" noChangeShapeType="1" noTextEdit="1"/>
                </p:cNvSpPr>
                <p:nvPr/>
              </p:nvSpPr>
              <p:spPr>
                <a:xfrm>
                  <a:off x="5707348" y="1962653"/>
                  <a:ext cx="385230" cy="375195"/>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70" name="TextBox 11"/>
              <p:cNvSpPr txBox="1"/>
              <p:nvPr/>
            </p:nvSpPr>
            <p:spPr>
              <a:xfrm>
                <a:off x="129983" y="1119088"/>
                <a:ext cx="696216" cy="276999"/>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1</m:t>
                          </m:r>
                        </m:sub>
                      </m:sSub>
                      <m:r>
                        <a:rPr lang="en-US" b="0" i="1" smtClean="0">
                          <a:latin typeface="Cambria Math" panose="02040503050406030204" pitchFamily="18" charset="0"/>
                        </a:rPr>
                        <m:t>=2</m:t>
                      </m:r>
                    </m:oMath>
                  </m:oMathPara>
                </a14:m>
                <a:endParaRPr lang="en-US" dirty="0"/>
              </a:p>
            </p:txBody>
          </p:sp>
        </mc:Choice>
        <mc:Fallback xmlns="">
          <p:sp>
            <p:nvSpPr>
              <p:cNvPr id="70" name="TextBox 11"/>
              <p:cNvSpPr txBox="1">
                <a:spLocks noRot="1" noChangeAspect="1" noMove="1" noResize="1" noEditPoints="1" noAdjustHandles="1" noChangeArrowheads="1" noChangeShapeType="1" noTextEdit="1"/>
              </p:cNvSpPr>
              <p:nvPr/>
            </p:nvSpPr>
            <p:spPr>
              <a:xfrm>
                <a:off x="129983" y="1119088"/>
                <a:ext cx="696216" cy="276999"/>
              </a:xfrm>
              <a:prstGeom prst="rect">
                <a:avLst/>
              </a:prstGeom>
              <a:blipFill>
                <a:blip r:embed="rId11"/>
                <a:stretch>
                  <a:fillRect l="-6957" r="-6957" b="-1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TextBox 12"/>
              <p:cNvSpPr txBox="1"/>
              <p:nvPr/>
            </p:nvSpPr>
            <p:spPr>
              <a:xfrm>
                <a:off x="90966" y="1637352"/>
                <a:ext cx="874663" cy="276999"/>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2</m:t>
                          </m:r>
                        </m:sub>
                      </m:sSub>
                      <m:r>
                        <a:rPr lang="en-US" b="0" i="1" smtClean="0">
                          <a:latin typeface="Cambria Math" panose="02040503050406030204" pitchFamily="18" charset="0"/>
                        </a:rPr>
                        <m:t>=−2</m:t>
                      </m:r>
                    </m:oMath>
                  </m:oMathPara>
                </a14:m>
                <a:endParaRPr lang="en-US" dirty="0"/>
              </a:p>
            </p:txBody>
          </p:sp>
        </mc:Choice>
        <mc:Fallback xmlns="">
          <p:sp>
            <p:nvSpPr>
              <p:cNvPr id="71" name="TextBox 12"/>
              <p:cNvSpPr txBox="1">
                <a:spLocks noRot="1" noChangeAspect="1" noMove="1" noResize="1" noEditPoints="1" noAdjustHandles="1" noChangeArrowheads="1" noChangeShapeType="1" noTextEdit="1"/>
              </p:cNvSpPr>
              <p:nvPr/>
            </p:nvSpPr>
            <p:spPr>
              <a:xfrm>
                <a:off x="90966" y="1637352"/>
                <a:ext cx="874663" cy="276999"/>
              </a:xfrm>
              <a:prstGeom prst="rect">
                <a:avLst/>
              </a:prstGeom>
              <a:blipFill>
                <a:blip r:embed="rId12"/>
                <a:stretch>
                  <a:fillRect l="-6294" r="-6294" b="-1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TextBox 15"/>
              <p:cNvSpPr txBox="1"/>
              <p:nvPr/>
            </p:nvSpPr>
            <p:spPr>
              <a:xfrm>
                <a:off x="168591" y="2368626"/>
                <a:ext cx="840166" cy="276999"/>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3</m:t>
                          </m:r>
                        </m:sub>
                      </m:sSub>
                      <m:r>
                        <a:rPr lang="en-US" b="0" i="1" smtClean="0">
                          <a:latin typeface="Cambria Math" panose="02040503050406030204" pitchFamily="18" charset="0"/>
                        </a:rPr>
                        <m:t>=2 </m:t>
                      </m:r>
                      <m:r>
                        <a:rPr lang="en-US" b="0" i="1" smtClean="0">
                          <a:latin typeface="Cambria Math" panose="02040503050406030204" pitchFamily="18" charset="0"/>
                        </a:rPr>
                        <m:t>𝑗</m:t>
                      </m:r>
                    </m:oMath>
                  </m:oMathPara>
                </a14:m>
                <a:endParaRPr lang="en-US" dirty="0"/>
              </a:p>
            </p:txBody>
          </p:sp>
        </mc:Choice>
        <mc:Fallback xmlns="">
          <p:sp>
            <p:nvSpPr>
              <p:cNvPr id="72" name="TextBox 15"/>
              <p:cNvSpPr txBox="1">
                <a:spLocks noRot="1" noChangeAspect="1" noMove="1" noResize="1" noEditPoints="1" noAdjustHandles="1" noChangeArrowheads="1" noChangeShapeType="1" noTextEdit="1"/>
              </p:cNvSpPr>
              <p:nvPr/>
            </p:nvSpPr>
            <p:spPr>
              <a:xfrm>
                <a:off x="168591" y="2368626"/>
                <a:ext cx="840166" cy="276999"/>
              </a:xfrm>
              <a:prstGeom prst="rect">
                <a:avLst/>
              </a:prstGeom>
              <a:blipFill>
                <a:blip r:embed="rId13"/>
                <a:stretch>
                  <a:fillRect l="-6569" t="-4444" r="-10219"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TextBox 16"/>
              <p:cNvSpPr txBox="1"/>
              <p:nvPr/>
            </p:nvSpPr>
            <p:spPr>
              <a:xfrm>
                <a:off x="109733" y="2977297"/>
                <a:ext cx="1013291" cy="276999"/>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4</m:t>
                          </m:r>
                        </m:sub>
                      </m:sSub>
                      <m:r>
                        <a:rPr lang="en-US" b="0" i="1" smtClean="0">
                          <a:latin typeface="Cambria Math" panose="02040503050406030204" pitchFamily="18" charset="0"/>
                        </a:rPr>
                        <m:t>=−2 </m:t>
                      </m:r>
                      <m:r>
                        <a:rPr lang="en-US" b="0" i="1" smtClean="0">
                          <a:latin typeface="Cambria Math" panose="02040503050406030204" pitchFamily="18" charset="0"/>
                        </a:rPr>
                        <m:t>𝑗</m:t>
                      </m:r>
                    </m:oMath>
                  </m:oMathPara>
                </a14:m>
                <a:endParaRPr lang="en-US" dirty="0"/>
              </a:p>
            </p:txBody>
          </p:sp>
        </mc:Choice>
        <mc:Fallback xmlns="">
          <p:sp>
            <p:nvSpPr>
              <p:cNvPr id="73" name="TextBox 16"/>
              <p:cNvSpPr txBox="1">
                <a:spLocks noRot="1" noChangeAspect="1" noMove="1" noResize="1" noEditPoints="1" noAdjustHandles="1" noChangeArrowheads="1" noChangeShapeType="1" noTextEdit="1"/>
              </p:cNvSpPr>
              <p:nvPr/>
            </p:nvSpPr>
            <p:spPr>
              <a:xfrm>
                <a:off x="109733" y="2977297"/>
                <a:ext cx="1013291" cy="276999"/>
              </a:xfrm>
              <a:prstGeom prst="rect">
                <a:avLst/>
              </a:prstGeom>
              <a:blipFill>
                <a:blip r:embed="rId14"/>
                <a:stretch>
                  <a:fillRect l="-4819" t="-2174" r="-7831"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4" name="TextBox 18"/>
              <p:cNvSpPr txBox="1"/>
              <p:nvPr/>
            </p:nvSpPr>
            <p:spPr>
              <a:xfrm>
                <a:off x="143392" y="3585235"/>
                <a:ext cx="1730730" cy="453522"/>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5</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3</m:t>
                            </m:r>
                          </m:e>
                        </m:rad>
                      </m:num>
                      <m:den>
                        <m:r>
                          <a:rPr lang="en-US" b="0" i="1" smtClean="0">
                            <a:latin typeface="Cambria Math" panose="02040503050406030204" pitchFamily="18" charset="0"/>
                          </a:rPr>
                          <m:t>2</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74" name="TextBox 18"/>
              <p:cNvSpPr txBox="1">
                <a:spLocks noRot="1" noChangeAspect="1" noMove="1" noResize="1" noEditPoints="1" noAdjustHandles="1" noChangeArrowheads="1" noChangeShapeType="1" noTextEdit="1"/>
              </p:cNvSpPr>
              <p:nvPr/>
            </p:nvSpPr>
            <p:spPr>
              <a:xfrm>
                <a:off x="143392" y="3585235"/>
                <a:ext cx="1730730" cy="453522"/>
              </a:xfrm>
              <a:prstGeom prst="rect">
                <a:avLst/>
              </a:prstGeom>
              <a:blipFill>
                <a:blip r:embed="rId15"/>
                <a:stretch>
                  <a:fillRect l="-35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TextBox 19"/>
              <p:cNvSpPr txBox="1"/>
              <p:nvPr/>
            </p:nvSpPr>
            <p:spPr>
              <a:xfrm>
                <a:off x="201100" y="4208142"/>
                <a:ext cx="1673022" cy="440570"/>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6</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3</m:t>
                            </m:r>
                          </m:e>
                        </m:rad>
                      </m:num>
                      <m:den>
                        <m:r>
                          <a:rPr lang="en-US" b="0" i="1" smtClean="0">
                            <a:latin typeface="Cambria Math" panose="02040503050406030204" pitchFamily="18" charset="0"/>
                          </a:rPr>
                          <m:t>2</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75" name="TextBox 19"/>
              <p:cNvSpPr txBox="1">
                <a:spLocks noRot="1" noChangeAspect="1" noMove="1" noResize="1" noEditPoints="1" noAdjustHandles="1" noChangeArrowheads="1" noChangeShapeType="1" noTextEdit="1"/>
              </p:cNvSpPr>
              <p:nvPr/>
            </p:nvSpPr>
            <p:spPr>
              <a:xfrm>
                <a:off x="201100" y="4208142"/>
                <a:ext cx="1673022" cy="440570"/>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176442" y="4917947"/>
                <a:ext cx="1410130" cy="440249"/>
              </a:xfrm>
              <a:prstGeom prst="rect">
                <a:avLst/>
              </a:prstGeom>
              <a:noFill/>
            </p:spPr>
            <p:txBody>
              <a:bodyPr wrap="none" lIns="0" tIns="0" rIns="0" bIns="0" rtlCol="0">
                <a:spAutoFi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7</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7</m:t>
                            </m:r>
                          </m:e>
                        </m:rad>
                      </m:num>
                      <m:den>
                        <m:r>
                          <a:rPr lang="en-US" b="0" i="1" smtClean="0">
                            <a:latin typeface="Cambria Math" panose="02040503050406030204" pitchFamily="18" charset="0"/>
                          </a:rPr>
                          <m:t>4</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76" name="TextBox 75"/>
              <p:cNvSpPr txBox="1">
                <a:spLocks noRot="1" noChangeAspect="1" noMove="1" noResize="1" noEditPoints="1" noAdjustHandles="1" noChangeArrowheads="1" noChangeShapeType="1" noTextEdit="1"/>
              </p:cNvSpPr>
              <p:nvPr/>
            </p:nvSpPr>
            <p:spPr>
              <a:xfrm>
                <a:off x="176442" y="4917947"/>
                <a:ext cx="1410130" cy="440249"/>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206879" y="5627431"/>
                <a:ext cx="1410130" cy="440249"/>
              </a:xfrm>
              <a:prstGeom prst="rect">
                <a:avLst/>
              </a:prstGeom>
              <a:noFill/>
            </p:spPr>
            <p:txBody>
              <a:bodyPr wrap="none" lIns="0" tIns="0" rIns="0" bIns="0" rtlCol="0">
                <a:spAutoFi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8</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7</m:t>
                            </m:r>
                          </m:e>
                        </m:rad>
                      </m:num>
                      <m:den>
                        <m:r>
                          <a:rPr lang="en-US" b="0" i="1" smtClean="0">
                            <a:latin typeface="Cambria Math" panose="02040503050406030204" pitchFamily="18" charset="0"/>
                          </a:rPr>
                          <m:t>4</m:t>
                        </m:r>
                      </m:den>
                    </m:f>
                    <m:r>
                      <a:rPr lang="en-US" b="0" i="0" smtClean="0">
                        <a:latin typeface="Cambria Math" panose="02040503050406030204" pitchFamily="18" charset="0"/>
                      </a:rPr>
                      <m:t>  </m:t>
                    </m:r>
                    <m:r>
                      <m:rPr>
                        <m:sty m:val="p"/>
                      </m:rPr>
                      <a:rPr lang="en-US" b="0" i="0" smtClean="0">
                        <a:latin typeface="Cambria Math" panose="02040503050406030204" pitchFamily="18" charset="0"/>
                      </a:rPr>
                      <m:t>j</m:t>
                    </m:r>
                  </m:oMath>
                </a14:m>
                <a:r>
                  <a:rPr lang="en-US" dirty="0" smtClean="0"/>
                  <a:t>  </a:t>
                </a:r>
                <a:endParaRPr lang="en-US" dirty="0"/>
              </a:p>
            </p:txBody>
          </p:sp>
        </mc:Choice>
        <mc:Fallback xmlns="">
          <p:sp>
            <p:nvSpPr>
              <p:cNvPr id="77" name="TextBox 76"/>
              <p:cNvSpPr txBox="1">
                <a:spLocks noRot="1" noChangeAspect="1" noMove="1" noResize="1" noEditPoints="1" noAdjustHandles="1" noChangeArrowheads="1" noChangeShapeType="1" noTextEdit="1"/>
              </p:cNvSpPr>
              <p:nvPr/>
            </p:nvSpPr>
            <p:spPr>
              <a:xfrm>
                <a:off x="206879" y="5627431"/>
                <a:ext cx="1410130" cy="440249"/>
              </a:xfrm>
              <a:prstGeom prst="rect">
                <a:avLst/>
              </a:prstGeom>
              <a:blipFill>
                <a:blip r:embed="rId18"/>
                <a:stretch>
                  <a:fillRect b="-1389"/>
                </a:stretch>
              </a:blipFill>
            </p:spPr>
            <p:txBody>
              <a:bodyPr/>
              <a:lstStyle/>
              <a:p>
                <a:r>
                  <a:rPr lang="en-US">
                    <a:noFill/>
                  </a:rPr>
                  <a:t> </a:t>
                </a:r>
              </a:p>
            </p:txBody>
          </p:sp>
        </mc:Fallback>
      </mc:AlternateContent>
      <p:cxnSp>
        <p:nvCxnSpPr>
          <p:cNvPr id="79" name="Straight Connector 78"/>
          <p:cNvCxnSpPr/>
          <p:nvPr/>
        </p:nvCxnSpPr>
        <p:spPr>
          <a:xfrm flipH="1">
            <a:off x="1979721" y="48552"/>
            <a:ext cx="0" cy="66162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01100" y="339213"/>
            <a:ext cx="1302870" cy="400110"/>
          </a:xfrm>
          <a:prstGeom prst="rect">
            <a:avLst/>
          </a:prstGeom>
          <a:noFill/>
        </p:spPr>
        <p:txBody>
          <a:bodyPr wrap="square" rtlCol="0">
            <a:spAutoFit/>
          </a:bodyPr>
          <a:lstStyle/>
          <a:p>
            <a:r>
              <a:rPr lang="en-US" sz="2000" dirty="0" smtClean="0">
                <a:solidFill>
                  <a:srgbClr val="FF0000"/>
                </a:solidFill>
                <a:latin typeface="Times New Roman" panose="02020603050405020304" pitchFamily="18" charset="0"/>
                <a:cs typeface="Times New Roman" panose="02020603050405020304" pitchFamily="18" charset="0"/>
              </a:rPr>
              <a:t>Roots</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169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16</a:t>
            </a:fld>
            <a:endParaRPr lang="en-US"/>
          </a:p>
        </p:txBody>
      </p:sp>
      <p:grpSp>
        <p:nvGrpSpPr>
          <p:cNvPr id="44" name="Group 43"/>
          <p:cNvGrpSpPr/>
          <p:nvPr/>
        </p:nvGrpSpPr>
        <p:grpSpPr>
          <a:xfrm>
            <a:off x="2027991" y="2498934"/>
            <a:ext cx="4614133" cy="3567889"/>
            <a:chOff x="2027991" y="2498934"/>
            <a:chExt cx="4614133" cy="3567889"/>
          </a:xfrm>
        </p:grpSpPr>
        <p:cxnSp>
          <p:nvCxnSpPr>
            <p:cNvPr id="4" name="Straight Arrow Connector 3"/>
            <p:cNvCxnSpPr/>
            <p:nvPr/>
          </p:nvCxnSpPr>
          <p:spPr>
            <a:xfrm>
              <a:off x="2116347" y="4566199"/>
              <a:ext cx="356616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flipH="1" flipV="1">
              <a:off x="3789586" y="3148474"/>
              <a:ext cx="0" cy="28346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6" name="TextBox 19"/>
                <p:cNvSpPr txBox="1"/>
                <p:nvPr/>
              </p:nvSpPr>
              <p:spPr>
                <a:xfrm>
                  <a:off x="5716666" y="4406707"/>
                  <a:ext cx="92545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200" i="1" kern="1200" dirty="0">
                      <a:solidFill>
                        <a:srgbClr val="000000"/>
                      </a:solidFill>
                      <a:effectLst/>
                      <a:latin typeface="Times New Roman" panose="02020603050405020304" pitchFamily="18" charset="0"/>
                      <a:ea typeface="Times New Roman" panose="02020603050405020304" pitchFamily="18" charset="0"/>
                    </a:rPr>
                    <a:t>R</a:t>
                  </a:r>
                  <a14:m>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𝑒𝑎𝑙</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𝑎𝑥𝑖𝑠</m:t>
                      </m:r>
                    </m:oMath>
                  </a14:m>
                  <a:endParaRPr lang="en-US" sz="1200" dirty="0">
                    <a:effectLst/>
                    <a:latin typeface="Times New Roman" panose="02020603050405020304" pitchFamily="18" charset="0"/>
                    <a:ea typeface="Times New Roman" panose="02020603050405020304" pitchFamily="18" charset="0"/>
                  </a:endParaRPr>
                </a:p>
              </p:txBody>
            </p:sp>
          </mc:Choice>
          <mc:Fallback>
            <p:sp>
              <p:nvSpPr>
                <p:cNvPr id="6" name="TextBox 19"/>
                <p:cNvSpPr txBox="1">
                  <a:spLocks noRot="1" noChangeAspect="1" noMove="1" noResize="1" noEditPoints="1" noAdjustHandles="1" noChangeArrowheads="1" noChangeShapeType="1" noTextEdit="1"/>
                </p:cNvSpPr>
                <p:nvPr/>
              </p:nvSpPr>
              <p:spPr>
                <a:xfrm>
                  <a:off x="5716666" y="4406707"/>
                  <a:ext cx="925458" cy="276999"/>
                </a:xfrm>
                <a:prstGeom prst="rect">
                  <a:avLst/>
                </a:prstGeom>
                <a:blipFill>
                  <a:blip r:embed="rId2"/>
                  <a:stretch>
                    <a:fillRect l="-658" t="-2222" b="-17778"/>
                  </a:stretch>
                </a:blipFill>
              </p:spPr>
              <p:txBody>
                <a:bodyPr/>
                <a:lstStyle/>
                <a:p>
                  <a:r>
                    <a:rPr lang="en-US">
                      <a:noFill/>
                    </a:rPr>
                    <a:t> </a:t>
                  </a:r>
                </a:p>
              </p:txBody>
            </p:sp>
          </mc:Fallback>
        </mc:AlternateContent>
        <p:sp>
          <p:nvSpPr>
            <p:cNvPr id="7" name="TextBox 20"/>
            <p:cNvSpPr txBox="1"/>
            <p:nvPr/>
          </p:nvSpPr>
          <p:spPr>
            <a:xfrm>
              <a:off x="3570454" y="2607124"/>
              <a:ext cx="365760" cy="45720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2400" b="1" i="1" kern="1200" dirty="0" smtClean="0">
                  <a:solidFill>
                    <a:srgbClr val="000000"/>
                  </a:solidFill>
                  <a:effectLst/>
                  <a:latin typeface="Times New Roman" panose="02020603050405020304" pitchFamily="18" charset="0"/>
                  <a:ea typeface="Times New Roman" panose="02020603050405020304" pitchFamily="18" charset="0"/>
                </a:rPr>
                <a:t> </a:t>
              </a:r>
              <a:r>
                <a:rPr lang="en-US" sz="1200" b="1" i="1" kern="1200" dirty="0" smtClean="0">
                  <a:solidFill>
                    <a:srgbClr val="000000"/>
                  </a:solidFill>
                  <a:effectLst/>
                  <a:latin typeface="Times New Roman" panose="02020603050405020304" pitchFamily="18" charset="0"/>
                  <a:ea typeface="Times New Roman" panose="02020603050405020304" pitchFamily="18" charset="0"/>
                </a:rPr>
                <a:t>j</a:t>
              </a:r>
              <a:r>
                <a:rPr lang="en-US" sz="2400" b="1" i="1" kern="1200" dirty="0" smtClean="0">
                  <a:solidFill>
                    <a:srgbClr val="000000"/>
                  </a:solidFill>
                  <a:effectLst/>
                  <a:latin typeface="Times New Roman" panose="02020603050405020304" pitchFamily="18" charset="0"/>
                  <a:ea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endParaRPr>
            </a:p>
          </p:txBody>
        </p:sp>
        <p:cxnSp>
          <p:nvCxnSpPr>
            <p:cNvPr id="8" name="Straight Connector 7"/>
            <p:cNvCxnSpPr/>
            <p:nvPr/>
          </p:nvCxnSpPr>
          <p:spPr>
            <a:xfrm>
              <a:off x="3713339" y="3993600"/>
              <a:ext cx="195766"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691703" y="3399364"/>
              <a:ext cx="19576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691703" y="5727650"/>
              <a:ext cx="19576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669171" y="5081435"/>
              <a:ext cx="195766"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3053489" y="4485867"/>
              <a:ext cx="0" cy="182071"/>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5024698" y="4496662"/>
              <a:ext cx="0" cy="182071"/>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418893" y="4468195"/>
              <a:ext cx="0" cy="182071"/>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3796765" y="4447197"/>
              <a:ext cx="0" cy="182071"/>
            </a:xfrm>
            <a:prstGeom prst="line">
              <a:avLst/>
            </a:prstGeom>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3921865" y="3849872"/>
              <a:ext cx="341522" cy="276999"/>
            </a:xfrm>
            <a:prstGeom prst="rect">
              <a:avLst/>
            </a:prstGeom>
            <a:noFill/>
          </p:spPr>
          <p:txBody>
            <a:bodyPr wrap="square" rtlCol="0">
              <a:spAutoFit/>
            </a:bodyPr>
            <a:lstStyle/>
            <a:p>
              <a:r>
                <a:rPr lang="en-US" sz="1200" dirty="0" smtClean="0"/>
                <a:t>1 j</a:t>
              </a:r>
              <a:endParaRPr lang="en-US" sz="1200" dirty="0"/>
            </a:p>
          </p:txBody>
        </p:sp>
        <p:sp>
          <p:nvSpPr>
            <p:cNvPr id="17" name="TextBox 16"/>
            <p:cNvSpPr txBox="1"/>
            <p:nvPr/>
          </p:nvSpPr>
          <p:spPr>
            <a:xfrm>
              <a:off x="4908492" y="4674390"/>
              <a:ext cx="176410" cy="276999"/>
            </a:xfrm>
            <a:prstGeom prst="rect">
              <a:avLst/>
            </a:prstGeom>
            <a:noFill/>
          </p:spPr>
          <p:txBody>
            <a:bodyPr wrap="square" rtlCol="0">
              <a:spAutoFit/>
            </a:bodyPr>
            <a:lstStyle/>
            <a:p>
              <a:r>
                <a:rPr lang="en-US" sz="1200" dirty="0" smtClean="0"/>
                <a:t>2</a:t>
              </a:r>
              <a:endParaRPr lang="en-US" sz="1200" dirty="0"/>
            </a:p>
          </p:txBody>
        </p:sp>
        <p:sp>
          <p:nvSpPr>
            <p:cNvPr id="18" name="TextBox 17"/>
            <p:cNvSpPr txBox="1"/>
            <p:nvPr/>
          </p:nvSpPr>
          <p:spPr>
            <a:xfrm>
              <a:off x="3864936" y="3249666"/>
              <a:ext cx="398451" cy="276999"/>
            </a:xfrm>
            <a:prstGeom prst="rect">
              <a:avLst/>
            </a:prstGeom>
            <a:noFill/>
          </p:spPr>
          <p:txBody>
            <a:bodyPr wrap="square" rtlCol="0">
              <a:spAutoFit/>
            </a:bodyPr>
            <a:lstStyle/>
            <a:p>
              <a:r>
                <a:rPr lang="en-US" sz="1200" dirty="0" smtClean="0"/>
                <a:t>2 j</a:t>
              </a:r>
              <a:endParaRPr lang="en-US" sz="1200" dirty="0"/>
            </a:p>
          </p:txBody>
        </p:sp>
        <p:sp>
          <p:nvSpPr>
            <p:cNvPr id="19" name="TextBox 18"/>
            <p:cNvSpPr txBox="1"/>
            <p:nvPr/>
          </p:nvSpPr>
          <p:spPr>
            <a:xfrm>
              <a:off x="4312859" y="4635737"/>
              <a:ext cx="145601" cy="276999"/>
            </a:xfrm>
            <a:prstGeom prst="rect">
              <a:avLst/>
            </a:prstGeom>
            <a:noFill/>
          </p:spPr>
          <p:txBody>
            <a:bodyPr wrap="square" rtlCol="0">
              <a:spAutoFit/>
            </a:bodyPr>
            <a:lstStyle/>
            <a:p>
              <a:r>
                <a:rPr lang="en-US" sz="1200" dirty="0" smtClean="0"/>
                <a:t>1</a:t>
              </a:r>
              <a:endParaRPr lang="en-US" sz="1200" dirty="0"/>
            </a:p>
          </p:txBody>
        </p:sp>
        <p:sp>
          <p:nvSpPr>
            <p:cNvPr id="20" name="TextBox 19"/>
            <p:cNvSpPr txBox="1"/>
            <p:nvPr/>
          </p:nvSpPr>
          <p:spPr>
            <a:xfrm>
              <a:off x="2289555" y="4701245"/>
              <a:ext cx="309211" cy="276999"/>
            </a:xfrm>
            <a:prstGeom prst="rect">
              <a:avLst/>
            </a:prstGeom>
            <a:noFill/>
          </p:spPr>
          <p:txBody>
            <a:bodyPr wrap="square" rtlCol="0">
              <a:spAutoFit/>
            </a:bodyPr>
            <a:lstStyle/>
            <a:p>
              <a:r>
                <a:rPr lang="en-US" sz="1200" dirty="0" smtClean="0"/>
                <a:t>-2</a:t>
              </a:r>
              <a:endParaRPr lang="en-US" sz="1200" dirty="0"/>
            </a:p>
          </p:txBody>
        </p:sp>
        <p:sp>
          <p:nvSpPr>
            <p:cNvPr id="21" name="TextBox 40"/>
            <p:cNvSpPr txBox="1"/>
            <p:nvPr/>
          </p:nvSpPr>
          <p:spPr>
            <a:xfrm>
              <a:off x="2880003" y="4715402"/>
              <a:ext cx="386311"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-1</a:t>
              </a:r>
              <a:endParaRPr lang="en-US" sz="1200" dirty="0"/>
            </a:p>
          </p:txBody>
        </p:sp>
        <p:sp>
          <p:nvSpPr>
            <p:cNvPr id="22" name="TextBox 40"/>
            <p:cNvSpPr txBox="1"/>
            <p:nvPr/>
          </p:nvSpPr>
          <p:spPr>
            <a:xfrm>
              <a:off x="3910779" y="5589150"/>
              <a:ext cx="40208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a:t>
              </a:r>
              <a:r>
                <a:rPr lang="en-US" sz="1200" dirty="0" smtClean="0"/>
                <a:t>2j</a:t>
              </a:r>
              <a:endParaRPr lang="en-US" sz="1200" dirty="0"/>
            </a:p>
          </p:txBody>
        </p:sp>
        <p:sp>
          <p:nvSpPr>
            <p:cNvPr id="23" name="TextBox 40"/>
            <p:cNvSpPr txBox="1"/>
            <p:nvPr/>
          </p:nvSpPr>
          <p:spPr>
            <a:xfrm>
              <a:off x="3898322" y="4921965"/>
              <a:ext cx="365066"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a:t>
              </a:r>
              <a:r>
                <a:rPr lang="en-US" sz="1200" dirty="0" smtClean="0"/>
                <a:t>1j</a:t>
              </a:r>
              <a:endParaRPr lang="en-US" sz="1200" dirty="0"/>
            </a:p>
          </p:txBody>
        </p:sp>
        <mc:AlternateContent xmlns:mc="http://schemas.openxmlformats.org/markup-compatibility/2006">
          <mc:Choice xmlns:a14="http://schemas.microsoft.com/office/drawing/2010/main" Requires="a14">
            <p:sp>
              <p:nvSpPr>
                <p:cNvPr id="24" name="Rectangle 23"/>
                <p:cNvSpPr/>
                <p:nvPr/>
              </p:nvSpPr>
              <p:spPr>
                <a:xfrm>
                  <a:off x="5111148" y="4131293"/>
                  <a:ext cx="363497"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𝑆</m:t>
                            </m:r>
                          </m:e>
                          <m:sub>
                            <m:r>
                              <a:rPr lang="en-US" sz="1200" i="1">
                                <a:latin typeface="Cambria Math" panose="02040503050406030204" pitchFamily="18" charset="0"/>
                              </a:rPr>
                              <m:t>1</m:t>
                            </m:r>
                          </m:sub>
                        </m:sSub>
                      </m:oMath>
                    </m:oMathPara>
                  </a14:m>
                  <a:endParaRPr lang="en-US" sz="1200" dirty="0"/>
                </a:p>
              </p:txBody>
            </p:sp>
          </mc:Choice>
          <mc:Fallback>
            <p:sp>
              <p:nvSpPr>
                <p:cNvPr id="24" name="Rectangle 23"/>
                <p:cNvSpPr>
                  <a:spLocks noRot="1" noChangeAspect="1" noMove="1" noResize="1" noEditPoints="1" noAdjustHandles="1" noChangeArrowheads="1" noChangeShapeType="1" noTextEdit="1"/>
                </p:cNvSpPr>
                <p:nvPr/>
              </p:nvSpPr>
              <p:spPr>
                <a:xfrm>
                  <a:off x="5111148" y="4131293"/>
                  <a:ext cx="363497" cy="276999"/>
                </a:xfrm>
                <a:prstGeom prst="rect">
                  <a:avLst/>
                </a:prstGeom>
                <a:blipFill>
                  <a:blip r:embed="rId3"/>
                  <a:stretch>
                    <a:fillRect/>
                  </a:stretch>
                </a:blipFill>
              </p:spPr>
              <p:txBody>
                <a:bodyPr/>
                <a:lstStyle/>
                <a:p>
                  <a:r>
                    <a:rPr lang="en-US">
                      <a:noFill/>
                    </a:rPr>
                    <a:t> </a:t>
                  </a:r>
                </a:p>
              </p:txBody>
            </p:sp>
          </mc:Fallback>
        </mc:AlternateContent>
        <p:cxnSp>
          <p:nvCxnSpPr>
            <p:cNvPr id="25" name="Straight Arrow Connector 24"/>
            <p:cNvCxnSpPr/>
            <p:nvPr/>
          </p:nvCxnSpPr>
          <p:spPr>
            <a:xfrm flipH="1">
              <a:off x="5126110" y="4394438"/>
              <a:ext cx="104670" cy="101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6" name="Rectangle 25"/>
                <p:cNvSpPr/>
                <p:nvPr/>
              </p:nvSpPr>
              <p:spPr>
                <a:xfrm>
                  <a:off x="3096228" y="3876786"/>
                  <a:ext cx="184315" cy="2769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𝑆</m:t>
                            </m:r>
                          </m:e>
                          <m:sub>
                            <m:r>
                              <a:rPr lang="en-US" sz="1200" b="0" i="1" smtClean="0">
                                <a:latin typeface="Cambria Math" panose="02040503050406030204" pitchFamily="18" charset="0"/>
                              </a:rPr>
                              <m:t>5</m:t>
                            </m:r>
                          </m:sub>
                        </m:sSub>
                      </m:oMath>
                    </m:oMathPara>
                  </a14:m>
                  <a:endParaRPr lang="en-US" sz="1200" dirty="0"/>
                </a:p>
              </p:txBody>
            </p:sp>
          </mc:Choice>
          <mc:Fallback>
            <p:sp>
              <p:nvSpPr>
                <p:cNvPr id="26" name="Rectangle 25"/>
                <p:cNvSpPr>
                  <a:spLocks noRot="1" noChangeAspect="1" noMove="1" noResize="1" noEditPoints="1" noAdjustHandles="1" noChangeArrowheads="1" noChangeShapeType="1" noTextEdit="1"/>
                </p:cNvSpPr>
                <p:nvPr/>
              </p:nvSpPr>
              <p:spPr>
                <a:xfrm>
                  <a:off x="3096228" y="3876786"/>
                  <a:ext cx="184315" cy="276999"/>
                </a:xfrm>
                <a:prstGeom prst="rect">
                  <a:avLst/>
                </a:prstGeom>
                <a:blipFill>
                  <a:blip r:embed="rId4"/>
                  <a:stretch>
                    <a:fillRect r="-43333"/>
                  </a:stretch>
                </a:blipFill>
              </p:spPr>
              <p:txBody>
                <a:bodyPr/>
                <a:lstStyle/>
                <a:p>
                  <a:r>
                    <a:rPr lang="en-US">
                      <a:noFill/>
                    </a:rPr>
                    <a:t> </a:t>
                  </a:r>
                </a:p>
              </p:txBody>
            </p:sp>
          </mc:Fallback>
        </mc:AlternateContent>
        <p:cxnSp>
          <p:nvCxnSpPr>
            <p:cNvPr id="27" name="Straight Arrow Connector 26"/>
            <p:cNvCxnSpPr/>
            <p:nvPr/>
          </p:nvCxnSpPr>
          <p:spPr>
            <a:xfrm>
              <a:off x="2303978" y="4262653"/>
              <a:ext cx="76187"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8" name="Rectangle 27"/>
                <p:cNvSpPr/>
                <p:nvPr/>
              </p:nvSpPr>
              <p:spPr>
                <a:xfrm>
                  <a:off x="4263387" y="5199351"/>
                  <a:ext cx="184315" cy="2769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𝑆</m:t>
                            </m:r>
                          </m:e>
                          <m:sub>
                            <m:r>
                              <a:rPr lang="en-US" sz="1200" b="0" i="1" smtClean="0">
                                <a:latin typeface="Cambria Math" panose="02040503050406030204" pitchFamily="18" charset="0"/>
                              </a:rPr>
                              <m:t>8</m:t>
                            </m:r>
                          </m:sub>
                        </m:sSub>
                      </m:oMath>
                    </m:oMathPara>
                  </a14:m>
                  <a:endParaRPr lang="en-US" sz="1200" dirty="0"/>
                </a:p>
              </p:txBody>
            </p:sp>
          </mc:Choice>
          <mc:Fallback>
            <p:sp>
              <p:nvSpPr>
                <p:cNvPr id="28" name="Rectangle 27"/>
                <p:cNvSpPr>
                  <a:spLocks noRot="1" noChangeAspect="1" noMove="1" noResize="1" noEditPoints="1" noAdjustHandles="1" noChangeArrowheads="1" noChangeShapeType="1" noTextEdit="1"/>
                </p:cNvSpPr>
                <p:nvPr/>
              </p:nvSpPr>
              <p:spPr>
                <a:xfrm>
                  <a:off x="4263387" y="5199351"/>
                  <a:ext cx="184315" cy="276999"/>
                </a:xfrm>
                <a:prstGeom prst="rect">
                  <a:avLst/>
                </a:prstGeom>
                <a:blipFill>
                  <a:blip r:embed="rId5"/>
                  <a:stretch>
                    <a:fillRect r="-3871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Rectangle 28"/>
                <p:cNvSpPr/>
                <p:nvPr/>
              </p:nvSpPr>
              <p:spPr>
                <a:xfrm>
                  <a:off x="4295320" y="5789824"/>
                  <a:ext cx="295275" cy="2769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b="0" i="1" smtClean="0">
                                <a:latin typeface="Cambria Math" panose="02040503050406030204" pitchFamily="18" charset="0"/>
                              </a:rPr>
                              <m:t>𝑆</m:t>
                            </m:r>
                          </m:e>
                          <m:sub>
                            <m:r>
                              <a:rPr lang="en-US" sz="1200" b="0" i="1" smtClean="0">
                                <a:latin typeface="Cambria Math" panose="02040503050406030204" pitchFamily="18" charset="0"/>
                              </a:rPr>
                              <m:t>4</m:t>
                            </m:r>
                          </m:sub>
                        </m:sSub>
                      </m:oMath>
                    </m:oMathPara>
                  </a14:m>
                  <a:endParaRPr lang="en-US" sz="1200" dirty="0"/>
                </a:p>
              </p:txBody>
            </p:sp>
          </mc:Choice>
          <mc:Fallback>
            <p:sp>
              <p:nvSpPr>
                <p:cNvPr id="29" name="Rectangle 28"/>
                <p:cNvSpPr>
                  <a:spLocks noRot="1" noChangeAspect="1" noMove="1" noResize="1" noEditPoints="1" noAdjustHandles="1" noChangeArrowheads="1" noChangeShapeType="1" noTextEdit="1"/>
                </p:cNvSpPr>
                <p:nvPr/>
              </p:nvSpPr>
              <p:spPr>
                <a:xfrm>
                  <a:off x="4295320" y="5789824"/>
                  <a:ext cx="295275" cy="276999"/>
                </a:xfrm>
                <a:prstGeom prst="rect">
                  <a:avLst/>
                </a:prstGeom>
                <a:blipFill>
                  <a:blip r:embed="rId6"/>
                  <a:stretch>
                    <a:fillRect/>
                  </a:stretch>
                </a:blipFill>
              </p:spPr>
              <p:txBody>
                <a:bodyPr/>
                <a:lstStyle/>
                <a:p>
                  <a:r>
                    <a:rPr lang="en-US">
                      <a:noFill/>
                    </a:rPr>
                    <a:t> </a:t>
                  </a:r>
                </a:p>
              </p:txBody>
            </p:sp>
          </mc:Fallback>
        </mc:AlternateContent>
        <p:cxnSp>
          <p:nvCxnSpPr>
            <p:cNvPr id="30" name="Straight Arrow Connector 29"/>
            <p:cNvCxnSpPr/>
            <p:nvPr/>
          </p:nvCxnSpPr>
          <p:spPr>
            <a:xfrm flipH="1">
              <a:off x="4023609" y="3095665"/>
              <a:ext cx="159417" cy="181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4116815" y="5866148"/>
              <a:ext cx="154816" cy="133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363550" y="4070180"/>
              <a:ext cx="57988" cy="7162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225325" y="5293705"/>
              <a:ext cx="63508" cy="882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424763" y="4830535"/>
              <a:ext cx="63508" cy="882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225325" y="3623715"/>
              <a:ext cx="63508" cy="8829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6" name="Rectangle 35"/>
                <p:cNvSpPr/>
                <p:nvPr/>
              </p:nvSpPr>
              <p:spPr>
                <a:xfrm>
                  <a:off x="3204759" y="4809040"/>
                  <a:ext cx="268222" cy="2769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𝑆</m:t>
                            </m:r>
                          </m:e>
                          <m:sub>
                            <m:r>
                              <a:rPr lang="en-US" sz="1200" b="0" i="1" smtClean="0">
                                <a:latin typeface="Cambria Math" panose="02040503050406030204" pitchFamily="18" charset="0"/>
                              </a:rPr>
                              <m:t>6</m:t>
                            </m:r>
                          </m:sub>
                        </m:sSub>
                      </m:oMath>
                    </m:oMathPara>
                  </a14:m>
                  <a:endParaRPr lang="en-US" sz="1200" dirty="0"/>
                </a:p>
              </p:txBody>
            </p:sp>
          </mc:Choice>
          <mc:Fallback>
            <p:sp>
              <p:nvSpPr>
                <p:cNvPr id="36" name="Rectangle 35"/>
                <p:cNvSpPr>
                  <a:spLocks noRot="1" noChangeAspect="1" noMove="1" noResize="1" noEditPoints="1" noAdjustHandles="1" noChangeArrowheads="1" noChangeShapeType="1" noTextEdit="1"/>
                </p:cNvSpPr>
                <p:nvPr/>
              </p:nvSpPr>
              <p:spPr>
                <a:xfrm>
                  <a:off x="3204759" y="4809040"/>
                  <a:ext cx="268222" cy="276999"/>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7" name="Rectangle 36"/>
                <p:cNvSpPr/>
                <p:nvPr/>
              </p:nvSpPr>
              <p:spPr>
                <a:xfrm>
                  <a:off x="2027991" y="4053783"/>
                  <a:ext cx="209848" cy="2769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𝑆</m:t>
                            </m:r>
                          </m:e>
                          <m:sub>
                            <m:r>
                              <a:rPr lang="en-US" sz="1200" i="1">
                                <a:latin typeface="Cambria Math" panose="02040503050406030204" pitchFamily="18" charset="0"/>
                              </a:rPr>
                              <m:t>2</m:t>
                            </m:r>
                          </m:sub>
                        </m:sSub>
                      </m:oMath>
                    </m:oMathPara>
                  </a14:m>
                  <a:endParaRPr lang="en-US" sz="1200" dirty="0"/>
                </a:p>
              </p:txBody>
            </p:sp>
          </mc:Choice>
          <mc:Fallback>
            <p:sp>
              <p:nvSpPr>
                <p:cNvPr id="37" name="Rectangle 36"/>
                <p:cNvSpPr>
                  <a:spLocks noRot="1" noChangeAspect="1" noMove="1" noResize="1" noEditPoints="1" noAdjustHandles="1" noChangeArrowheads="1" noChangeShapeType="1" noTextEdit="1"/>
                </p:cNvSpPr>
                <p:nvPr/>
              </p:nvSpPr>
              <p:spPr>
                <a:xfrm>
                  <a:off x="2027991" y="4053783"/>
                  <a:ext cx="209848" cy="276999"/>
                </a:xfrm>
                <a:prstGeom prst="rect">
                  <a:avLst/>
                </a:prstGeom>
                <a:blipFill>
                  <a:blip r:embed="rId8"/>
                  <a:stretch>
                    <a:fillRect r="-264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8" name="Rectangle 37"/>
                <p:cNvSpPr/>
                <p:nvPr/>
              </p:nvSpPr>
              <p:spPr>
                <a:xfrm>
                  <a:off x="4173895" y="2870929"/>
                  <a:ext cx="184315" cy="2769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𝑆</m:t>
                            </m:r>
                          </m:e>
                          <m:sub>
                            <m:r>
                              <a:rPr lang="en-US" sz="1200" b="0" i="1" smtClean="0">
                                <a:latin typeface="Cambria Math" panose="02040503050406030204" pitchFamily="18" charset="0"/>
                              </a:rPr>
                              <m:t>3</m:t>
                            </m:r>
                          </m:sub>
                        </m:sSub>
                      </m:oMath>
                    </m:oMathPara>
                  </a14:m>
                  <a:endParaRPr lang="en-US" sz="1200" dirty="0"/>
                </a:p>
              </p:txBody>
            </p:sp>
          </mc:Choice>
          <mc:Fallback>
            <p:sp>
              <p:nvSpPr>
                <p:cNvPr id="38" name="Rectangle 37"/>
                <p:cNvSpPr>
                  <a:spLocks noRot="1" noChangeAspect="1" noMove="1" noResize="1" noEditPoints="1" noAdjustHandles="1" noChangeArrowheads="1" noChangeShapeType="1" noTextEdit="1"/>
                </p:cNvSpPr>
                <p:nvPr/>
              </p:nvSpPr>
              <p:spPr>
                <a:xfrm>
                  <a:off x="4173895" y="2870929"/>
                  <a:ext cx="184315" cy="276999"/>
                </a:xfrm>
                <a:prstGeom prst="rect">
                  <a:avLst/>
                </a:prstGeom>
                <a:blipFill>
                  <a:blip r:embed="rId9"/>
                  <a:stretch>
                    <a:fillRect r="-43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9" name="Rectangle 38"/>
                <p:cNvSpPr/>
                <p:nvPr/>
              </p:nvSpPr>
              <p:spPr>
                <a:xfrm>
                  <a:off x="4288833" y="3514521"/>
                  <a:ext cx="184315" cy="2769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𝑆</m:t>
                            </m:r>
                          </m:e>
                          <m:sub>
                            <m:r>
                              <a:rPr lang="en-US" sz="1200" b="0" i="1" smtClean="0">
                                <a:latin typeface="Cambria Math" panose="02040503050406030204" pitchFamily="18" charset="0"/>
                              </a:rPr>
                              <m:t>7</m:t>
                            </m:r>
                          </m:sub>
                        </m:sSub>
                      </m:oMath>
                    </m:oMathPara>
                  </a14:m>
                  <a:endParaRPr lang="en-US" sz="1200" dirty="0"/>
                </a:p>
              </p:txBody>
            </p:sp>
          </mc:Choice>
          <mc:Fallback>
            <p:sp>
              <p:nvSpPr>
                <p:cNvPr id="39" name="Rectangle 38"/>
                <p:cNvSpPr>
                  <a:spLocks noRot="1" noChangeAspect="1" noMove="1" noResize="1" noEditPoints="1" noAdjustHandles="1" noChangeArrowheads="1" noChangeShapeType="1" noTextEdit="1"/>
                </p:cNvSpPr>
                <p:nvPr/>
              </p:nvSpPr>
              <p:spPr>
                <a:xfrm>
                  <a:off x="4288833" y="3514521"/>
                  <a:ext cx="184315" cy="276999"/>
                </a:xfrm>
                <a:prstGeom prst="rect">
                  <a:avLst/>
                </a:prstGeom>
                <a:blipFill>
                  <a:blip r:embed="rId10"/>
                  <a:stretch>
                    <a:fillRect r="-43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TextBox 19"/>
                <p:cNvSpPr txBox="1"/>
                <p:nvPr/>
              </p:nvSpPr>
              <p:spPr>
                <a:xfrm>
                  <a:off x="3224356" y="2498934"/>
                  <a:ext cx="1234104"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200" i="1" kern="1200" dirty="0" smtClean="0">
                      <a:solidFill>
                        <a:srgbClr val="000000"/>
                      </a:solidFill>
                      <a:effectLst/>
                      <a:latin typeface="Times New Roman" panose="02020603050405020304" pitchFamily="18" charset="0"/>
                      <a:ea typeface="Times New Roman" panose="02020603050405020304" pitchFamily="18" charset="0"/>
                    </a:rPr>
                    <a:t>i</a:t>
                  </a:r>
                  <a14:m>
                    <m:oMath xmlns:m="http://schemas.openxmlformats.org/officeDocument/2006/math">
                      <m:r>
                        <a:rPr lang="en-US" sz="12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𝑚𝑎𝑔𝑖𝑛𝑎𝑟𝑦</m:t>
                      </m:r>
                      <m:r>
                        <a:rPr lang="en-US" sz="12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𝑎𝑥𝑖𝑠</m:t>
                      </m:r>
                    </m:oMath>
                  </a14:m>
                  <a:endParaRPr lang="en-US" sz="1200" dirty="0">
                    <a:effectLst/>
                    <a:latin typeface="Times New Roman" panose="02020603050405020304" pitchFamily="18" charset="0"/>
                    <a:ea typeface="Times New Roman" panose="02020603050405020304" pitchFamily="18" charset="0"/>
                  </a:endParaRPr>
                </a:p>
              </p:txBody>
            </p:sp>
          </mc:Choice>
          <mc:Fallback>
            <p:sp>
              <p:nvSpPr>
                <p:cNvPr id="40" name="TextBox 19"/>
                <p:cNvSpPr txBox="1">
                  <a:spLocks noRot="1" noChangeAspect="1" noMove="1" noResize="1" noEditPoints="1" noAdjustHandles="1" noChangeArrowheads="1" noChangeShapeType="1" noTextEdit="1"/>
                </p:cNvSpPr>
                <p:nvPr/>
              </p:nvSpPr>
              <p:spPr>
                <a:xfrm>
                  <a:off x="3224356" y="2498934"/>
                  <a:ext cx="1234104" cy="276999"/>
                </a:xfrm>
                <a:prstGeom prst="rect">
                  <a:avLst/>
                </a:prstGeom>
                <a:blipFill>
                  <a:blip r:embed="rId11"/>
                  <a:stretch>
                    <a:fillRect l="-495" t="-2222" b="-17778"/>
                  </a:stretch>
                </a:blipFill>
              </p:spPr>
              <p:txBody>
                <a:bodyPr/>
                <a:lstStyle/>
                <a:p>
                  <a:r>
                    <a:rPr lang="en-US">
                      <a:noFill/>
                    </a:rPr>
                    <a:t> </a:t>
                  </a:r>
                </a:p>
              </p:txBody>
            </p:sp>
          </mc:Fallback>
        </mc:AlternateContent>
        <p:cxnSp>
          <p:nvCxnSpPr>
            <p:cNvPr id="41" name="Straight Connector 40"/>
            <p:cNvCxnSpPr/>
            <p:nvPr/>
          </p:nvCxnSpPr>
          <p:spPr>
            <a:xfrm>
              <a:off x="2456743" y="4464950"/>
              <a:ext cx="0" cy="182071"/>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685696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17</a:t>
            </a:fld>
            <a:endParaRPr lang="en-US"/>
          </a:p>
        </p:txBody>
      </p:sp>
      <mc:AlternateContent xmlns:mc="http://schemas.openxmlformats.org/markup-compatibility/2006">
        <mc:Choice xmlns:a14="http://schemas.microsoft.com/office/drawing/2010/main" Requires="a14">
          <p:sp>
            <p:nvSpPr>
              <p:cNvPr id="4" name="TextBox 14"/>
              <p:cNvSpPr txBox="1"/>
              <p:nvPr/>
            </p:nvSpPr>
            <p:spPr>
              <a:xfrm>
                <a:off x="7304024" y="2860993"/>
                <a:ext cx="584260" cy="276913"/>
              </a:xfrm>
              <a:prstGeom prst="rect">
                <a:avLst/>
              </a:prstGeom>
              <a:noFill/>
            </p:spPr>
            <p:txBody>
              <a:bodyPr wrap="square" rtlCol="0">
                <a:spAutoFit/>
              </a:bodyPr>
              <a:lstStyle/>
              <a:p>
                <a:pPr marL="0" marR="0">
                  <a:spcBef>
                    <a:spcPts val="0"/>
                  </a:spcBef>
                  <a:spcAft>
                    <a:spcPts val="0"/>
                  </a:spcAft>
                </a:pPr>
                <a14:m>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𝑦</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a14:m>
                <a:r>
                  <a:rPr lang="en-US" sz="1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sz="1200">
                  <a:effectLst/>
                  <a:latin typeface="Times New Roman" panose="02020603050405020304" pitchFamily="18" charset="0"/>
                  <a:ea typeface="Times New Roman" panose="02020603050405020304" pitchFamily="18" charset="0"/>
                </a:endParaRPr>
              </a:p>
            </p:txBody>
          </p:sp>
        </mc:Choice>
        <mc:Fallback>
          <p:sp>
            <p:nvSpPr>
              <p:cNvPr id="4" name="TextBox 14"/>
              <p:cNvSpPr txBox="1">
                <a:spLocks noRot="1" noChangeAspect="1" noMove="1" noResize="1" noEditPoints="1" noAdjustHandles="1" noChangeArrowheads="1" noChangeShapeType="1" noTextEdit="1"/>
              </p:cNvSpPr>
              <p:nvPr/>
            </p:nvSpPr>
            <p:spPr>
              <a:xfrm>
                <a:off x="7304024" y="2860993"/>
                <a:ext cx="584260" cy="276913"/>
              </a:xfrm>
              <a:prstGeom prst="rect">
                <a:avLst/>
              </a:prstGeom>
              <a:blipFill>
                <a:blip r:embed="rId2"/>
                <a:stretch>
                  <a:fillRect b="-17391"/>
                </a:stretch>
              </a:blipFill>
            </p:spPr>
            <p:txBody>
              <a:bodyPr/>
              <a:lstStyle/>
              <a:p>
                <a:r>
                  <a:rPr lang="en-US">
                    <a:noFill/>
                  </a:rPr>
                  <a:t> </a:t>
                </a:r>
              </a:p>
            </p:txBody>
          </p:sp>
        </mc:Fallback>
      </mc:AlternateContent>
      <p:grpSp>
        <p:nvGrpSpPr>
          <p:cNvPr id="5" name="Group 4"/>
          <p:cNvGrpSpPr/>
          <p:nvPr/>
        </p:nvGrpSpPr>
        <p:grpSpPr>
          <a:xfrm>
            <a:off x="4781765" y="3033939"/>
            <a:ext cx="403086" cy="398001"/>
            <a:chOff x="594338" y="173000"/>
            <a:chExt cx="434315" cy="385253"/>
          </a:xfrm>
        </p:grpSpPr>
        <p:sp>
          <p:nvSpPr>
            <p:cNvPr id="18" name="Oval 17"/>
            <p:cNvSpPr/>
            <p:nvPr/>
          </p:nvSpPr>
          <p:spPr>
            <a:xfrm>
              <a:off x="594338" y="173000"/>
              <a:ext cx="434315" cy="383197"/>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endParaRPr lang="en-US"/>
            </a:p>
          </p:txBody>
        </p:sp>
        <mc:AlternateContent xmlns:mc="http://schemas.openxmlformats.org/markup-compatibility/2006">
          <mc:Choice xmlns:a14="http://schemas.microsoft.com/office/drawing/2010/main" Requires="a14">
            <p:sp>
              <p:nvSpPr>
                <p:cNvPr id="19" name="TextBox 34"/>
                <p:cNvSpPr txBox="1"/>
                <p:nvPr/>
              </p:nvSpPr>
              <p:spPr>
                <a:xfrm>
                  <a:off x="653558" y="216329"/>
                  <a:ext cx="275810" cy="341924"/>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700" i="1" kern="1200">
                                <a:solidFill>
                                  <a:srgbClr val="000000"/>
                                </a:solidFill>
                                <a:effectLst/>
                                <a:latin typeface="Cambria Math" panose="02040503050406030204" pitchFamily="18" charset="0"/>
                                <a:ea typeface="Times New Roman" panose="02020603050405020304" pitchFamily="18" charset="0"/>
                              </a:rPr>
                            </m:ctrlPr>
                          </m:naryPr>
                          <m:sub/>
                          <m:sup/>
                          <m:e>
                            <m:r>
                              <a:rPr lang="en-US" sz="700" i="1" kern="1200">
                                <a:solidFill>
                                  <a:srgbClr val="FFFFFF"/>
                                </a:solidFill>
                                <a:effectLst/>
                                <a:latin typeface="Cambria Math" panose="02040503050406030204" pitchFamily="18" charset="0"/>
                                <a:ea typeface="Times New Roman" panose="02020603050405020304" pitchFamily="18" charset="0"/>
                              </a:rPr>
                              <m:t>0</m:t>
                            </m:r>
                          </m:e>
                        </m:nary>
                      </m:oMath>
                    </m:oMathPara>
                  </a14:m>
                  <a:endParaRPr lang="en-US" sz="1200" dirty="0">
                    <a:effectLst/>
                    <a:latin typeface="Times New Roman" panose="02020603050405020304" pitchFamily="18" charset="0"/>
                    <a:ea typeface="Times New Roman" panose="02020603050405020304" pitchFamily="18" charset="0"/>
                  </a:endParaRPr>
                </a:p>
              </p:txBody>
            </p:sp>
          </mc:Choice>
          <mc:Fallback>
            <p:sp>
              <p:nvSpPr>
                <p:cNvPr id="19" name="TextBox 34"/>
                <p:cNvSpPr txBox="1">
                  <a:spLocks noRot="1" noChangeAspect="1" noMove="1" noResize="1" noEditPoints="1" noAdjustHandles="1" noChangeArrowheads="1" noChangeShapeType="1" noTextEdit="1"/>
                </p:cNvSpPr>
                <p:nvPr/>
              </p:nvSpPr>
              <p:spPr>
                <a:xfrm>
                  <a:off x="653558" y="216329"/>
                  <a:ext cx="275810" cy="341924"/>
                </a:xfrm>
                <a:prstGeom prst="rect">
                  <a:avLst/>
                </a:prstGeom>
                <a:blipFill>
                  <a:blip r:embed="rId3"/>
                  <a:stretch>
                    <a:fillRect l="-102381" t="-103448" r="-104762" b="-148276"/>
                  </a:stretch>
                </a:blipFill>
              </p:spPr>
              <p:txBody>
                <a:bodyPr/>
                <a:lstStyle/>
                <a:p>
                  <a:r>
                    <a:rPr lang="en-US">
                      <a:noFill/>
                    </a:rPr>
                    <a:t> </a:t>
                  </a:r>
                </a:p>
              </p:txBody>
            </p:sp>
          </mc:Fallback>
        </mc:AlternateContent>
      </p:grpSp>
      <p:cxnSp>
        <p:nvCxnSpPr>
          <p:cNvPr id="6" name="Straight Arrow Connector 5"/>
          <p:cNvCxnSpPr/>
          <p:nvPr/>
        </p:nvCxnSpPr>
        <p:spPr>
          <a:xfrm flipV="1">
            <a:off x="4370545" y="3216462"/>
            <a:ext cx="408091" cy="0"/>
          </a:xfrm>
          <a:prstGeom prst="straightConnector1">
            <a:avLst/>
          </a:prstGeom>
          <a:noFill/>
          <a:ln w="12700" cap="flat" cmpd="sng" algn="ctr">
            <a:solidFill>
              <a:sysClr val="windowText" lastClr="000000"/>
            </a:solidFill>
            <a:prstDash val="solid"/>
            <a:miter lim="800000"/>
            <a:tailEnd type="triangle"/>
          </a:ln>
          <a:effectLst/>
        </p:spPr>
      </p:cxnSp>
      <mc:AlternateContent xmlns:mc="http://schemas.openxmlformats.org/markup-compatibility/2006">
        <mc:Choice xmlns:a14="http://schemas.microsoft.com/office/drawing/2010/main" Requires="a14">
          <p:sp>
            <p:nvSpPr>
              <p:cNvPr id="7" name="TextBox 24"/>
              <p:cNvSpPr txBox="1"/>
              <p:nvPr/>
            </p:nvSpPr>
            <p:spPr>
              <a:xfrm>
                <a:off x="3965453" y="2914045"/>
                <a:ext cx="542572" cy="291208"/>
              </a:xfrm>
              <a:prstGeom prst="rect">
                <a:avLst/>
              </a:prstGeom>
              <a:noFill/>
            </p:spPr>
            <p:txBody>
              <a:bodyPr wrap="square" rtlCol="0">
                <a:spAutoFit/>
              </a:bodyPr>
              <a:lstStyle/>
              <a:p>
                <a:pPr marL="0" marR="0">
                  <a:spcBef>
                    <a:spcPts val="0"/>
                  </a:spcBef>
                  <a:spcAft>
                    <a:spcPts val="0"/>
                  </a:spcAft>
                </a:pPr>
                <a14:m>
                  <m:oMath xmlns:m="http://schemas.openxmlformats.org/officeDocument/2006/math">
                    <m:sSub>
                      <m:sSubPr>
                        <m:ctrlP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𝑦</m:t>
                        </m:r>
                      </m:e>
                      <m:sub>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𝑠𝑝</m:t>
                        </m:r>
                      </m:sub>
                    </m:sSub>
                  </m:oMath>
                </a14:m>
                <a:r>
                  <a:rPr lang="en-US" sz="1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sz="1200" dirty="0">
                  <a:effectLst/>
                  <a:latin typeface="Times New Roman" panose="02020603050405020304" pitchFamily="18" charset="0"/>
                  <a:ea typeface="Times New Roman" panose="02020603050405020304" pitchFamily="18" charset="0"/>
                </a:endParaRPr>
              </a:p>
            </p:txBody>
          </p:sp>
        </mc:Choice>
        <mc:Fallback>
          <p:sp>
            <p:nvSpPr>
              <p:cNvPr id="7" name="TextBox 24"/>
              <p:cNvSpPr txBox="1">
                <a:spLocks noRot="1" noChangeAspect="1" noMove="1" noResize="1" noEditPoints="1" noAdjustHandles="1" noChangeArrowheads="1" noChangeShapeType="1" noTextEdit="1"/>
              </p:cNvSpPr>
              <p:nvPr/>
            </p:nvSpPr>
            <p:spPr>
              <a:xfrm>
                <a:off x="3965453" y="2914045"/>
                <a:ext cx="542572" cy="291208"/>
              </a:xfrm>
              <a:prstGeom prst="rect">
                <a:avLst/>
              </a:prstGeom>
              <a:blipFill>
                <a:blip r:embed="rId4"/>
                <a:stretch>
                  <a:fillRect b="-125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25"/>
              <p:cNvSpPr txBox="1"/>
              <p:nvPr/>
            </p:nvSpPr>
            <p:spPr>
              <a:xfrm>
                <a:off x="4721006" y="3391320"/>
                <a:ext cx="182867" cy="269791"/>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a:effectLst/>
                  <a:latin typeface="Times New Roman" panose="02020603050405020304" pitchFamily="18" charset="0"/>
                  <a:ea typeface="Times New Roman" panose="02020603050405020304" pitchFamily="18" charset="0"/>
                </a:endParaRPr>
              </a:p>
            </p:txBody>
          </p:sp>
        </mc:Choice>
        <mc:Fallback>
          <p:sp>
            <p:nvSpPr>
              <p:cNvPr id="8" name="TextBox 25"/>
              <p:cNvSpPr txBox="1">
                <a:spLocks noRot="1" noChangeAspect="1" noMove="1" noResize="1" noEditPoints="1" noAdjustHandles="1" noChangeArrowheads="1" noChangeShapeType="1" noTextEdit="1"/>
              </p:cNvSpPr>
              <p:nvPr/>
            </p:nvSpPr>
            <p:spPr>
              <a:xfrm>
                <a:off x="4721006" y="3391320"/>
                <a:ext cx="182867" cy="269791"/>
              </a:xfrm>
              <a:prstGeom prst="rect">
                <a:avLst/>
              </a:prstGeom>
              <a:blipFill>
                <a:blip r:embed="rId5"/>
                <a:stretch>
                  <a:fillRect r="-3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26"/>
              <p:cNvSpPr txBox="1"/>
              <p:nvPr/>
            </p:nvSpPr>
            <p:spPr>
              <a:xfrm>
                <a:off x="4578245" y="2939006"/>
                <a:ext cx="182867" cy="269791"/>
              </a:xfrm>
              <a:prstGeom prst="rect">
                <a:avLst/>
              </a:prstGeom>
              <a:noFill/>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dirty="0">
                  <a:effectLst/>
                  <a:latin typeface="Times New Roman" panose="02020603050405020304" pitchFamily="18" charset="0"/>
                  <a:ea typeface="Times New Roman" panose="02020603050405020304" pitchFamily="18" charset="0"/>
                </a:endParaRPr>
              </a:p>
            </p:txBody>
          </p:sp>
        </mc:Choice>
        <mc:Fallback>
          <p:sp>
            <p:nvSpPr>
              <p:cNvPr id="9" name="TextBox 26"/>
              <p:cNvSpPr txBox="1">
                <a:spLocks noRot="1" noChangeAspect="1" noMove="1" noResize="1" noEditPoints="1" noAdjustHandles="1" noChangeArrowheads="1" noChangeShapeType="1" noTextEdit="1"/>
              </p:cNvSpPr>
              <p:nvPr/>
            </p:nvSpPr>
            <p:spPr>
              <a:xfrm>
                <a:off x="4578245" y="2939006"/>
                <a:ext cx="182867" cy="269791"/>
              </a:xfrm>
              <a:prstGeom prst="rect">
                <a:avLst/>
              </a:prstGeom>
              <a:blipFill>
                <a:blip r:embed="rId6"/>
                <a:stretch>
                  <a:fillRect r="-43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5430766" y="3033885"/>
                <a:ext cx="725119" cy="318036"/>
              </a:xfrm>
              <a:prstGeom prst="rect">
                <a:avLst/>
              </a:prstGeom>
              <a:ln>
                <a:solidFill>
                  <a:sysClr val="windowText" lastClr="000000"/>
                </a:solidFill>
              </a:ln>
            </p:spPr>
            <p:txBody>
              <a:bodyPr wrap="none">
                <a:noAutofit/>
              </a:bodyPr>
              <a:lstStyle/>
              <a:p>
                <a:pPr marL="0" marR="0">
                  <a:spcBef>
                    <a:spcPts val="0"/>
                  </a:spcBef>
                  <a:spcAft>
                    <a:spcPts val="0"/>
                  </a:spcAft>
                </a:pPr>
                <a14:m>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𝐾𝑐</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a14:m>
                <a:r>
                  <a:rPr lang="en-US" sz="1200" kern="12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1+S)</a:t>
                </a:r>
                <a:endParaRPr lang="en-US" sz="1200">
                  <a:effectLst/>
                  <a:latin typeface="Times New Roman" panose="02020603050405020304" pitchFamily="18" charset="0"/>
                  <a:ea typeface="Times New Roman" panose="02020603050405020304" pitchFamily="18" charset="0"/>
                </a:endParaRPr>
              </a:p>
            </p:txBody>
          </p:sp>
        </mc:Choice>
        <mc:Fallback>
          <p:sp>
            <p:nvSpPr>
              <p:cNvPr id="10" name="Rectangle 9"/>
              <p:cNvSpPr>
                <a:spLocks noRot="1" noChangeAspect="1" noMove="1" noResize="1" noEditPoints="1" noAdjustHandles="1" noChangeArrowheads="1" noChangeShapeType="1" noTextEdit="1"/>
              </p:cNvSpPr>
              <p:nvPr/>
            </p:nvSpPr>
            <p:spPr>
              <a:xfrm>
                <a:off x="5430766" y="3033885"/>
                <a:ext cx="725119" cy="318036"/>
              </a:xfrm>
              <a:prstGeom prst="rect">
                <a:avLst/>
              </a:prstGeom>
              <a:blipFill>
                <a:blip r:embed="rId7"/>
                <a:stretch>
                  <a:fillRect/>
                </a:stretch>
              </a:blipFill>
              <a:ln>
                <a:solidFill>
                  <a:sysClr val="windowText" lastClr="000000"/>
                </a:solidFill>
              </a:ln>
            </p:spPr>
            <p:txBody>
              <a:bodyPr/>
              <a:lstStyle/>
              <a:p>
                <a:r>
                  <a:rPr lang="en-US">
                    <a:noFill/>
                  </a:rPr>
                  <a:t> </a:t>
                </a:r>
              </a:p>
            </p:txBody>
          </p:sp>
        </mc:Fallback>
      </mc:AlternateContent>
      <p:cxnSp>
        <p:nvCxnSpPr>
          <p:cNvPr id="11" name="Straight Connector 10"/>
          <p:cNvCxnSpPr/>
          <p:nvPr/>
        </p:nvCxnSpPr>
        <p:spPr>
          <a:xfrm>
            <a:off x="7304024" y="3216317"/>
            <a:ext cx="0" cy="791754"/>
          </a:xfrm>
          <a:prstGeom prst="line">
            <a:avLst/>
          </a:prstGeom>
          <a:noFill/>
          <a:ln w="12700" cap="flat" cmpd="sng" algn="ctr">
            <a:solidFill>
              <a:sysClr val="windowText" lastClr="000000"/>
            </a:solidFill>
            <a:prstDash val="solid"/>
            <a:miter lim="800000"/>
          </a:ln>
          <a:effectLst/>
        </p:spPr>
      </p:cxnSp>
      <p:cxnSp>
        <p:nvCxnSpPr>
          <p:cNvPr id="12" name="Straight Arrow Connector 11"/>
          <p:cNvCxnSpPr/>
          <p:nvPr/>
        </p:nvCxnSpPr>
        <p:spPr>
          <a:xfrm flipV="1">
            <a:off x="5031252" y="3451143"/>
            <a:ext cx="0" cy="539832"/>
          </a:xfrm>
          <a:prstGeom prst="straightConnector1">
            <a:avLst/>
          </a:prstGeom>
          <a:noFill/>
          <a:ln w="12700" cap="flat" cmpd="sng" algn="ctr">
            <a:solidFill>
              <a:sysClr val="windowText" lastClr="000000"/>
            </a:solidFill>
            <a:prstDash val="solid"/>
            <a:miter lim="800000"/>
            <a:tailEnd type="triangle"/>
          </a:ln>
          <a:effectLst/>
        </p:spPr>
      </p:cxnSp>
      <mc:AlternateContent xmlns:mc="http://schemas.openxmlformats.org/markup-compatibility/2006">
        <mc:Choice xmlns:a14="http://schemas.microsoft.com/office/drawing/2010/main" Requires="a14">
          <p:sp>
            <p:nvSpPr>
              <p:cNvPr id="13" name="TextBox 37"/>
              <p:cNvSpPr txBox="1"/>
              <p:nvPr/>
            </p:nvSpPr>
            <p:spPr>
              <a:xfrm>
                <a:off x="6537586" y="2957962"/>
                <a:ext cx="575905" cy="460232"/>
              </a:xfrm>
              <a:prstGeom prst="rect">
                <a:avLst/>
              </a:prstGeom>
              <a:solidFill>
                <a:sysClr val="window" lastClr="FFFFFF"/>
              </a:solidFill>
              <a:ln>
                <a:solidFill>
                  <a:sysClr val="windowText" lastClr="000000"/>
                </a:solidFill>
              </a:ln>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sSup>
                            <m:sSupPr>
                              <m:ctrlP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pPr>
                            <m:e>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𝑒</m:t>
                              </m:r>
                            </m:e>
                            <m:sup>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−4</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sup>
                          </m:sSup>
                        </m:num>
                        <m:den>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2</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den>
                      </m:f>
                    </m:oMath>
                  </m:oMathPara>
                </a14:m>
                <a:endParaRPr lang="en-US" sz="1200">
                  <a:effectLst/>
                  <a:latin typeface="Times New Roman" panose="02020603050405020304" pitchFamily="18" charset="0"/>
                  <a:ea typeface="Times New Roman" panose="02020603050405020304" pitchFamily="18" charset="0"/>
                </a:endParaRPr>
              </a:p>
            </p:txBody>
          </p:sp>
        </mc:Choice>
        <mc:Fallback>
          <p:sp>
            <p:nvSpPr>
              <p:cNvPr id="13" name="TextBox 37"/>
              <p:cNvSpPr txBox="1">
                <a:spLocks noRot="1" noChangeAspect="1" noMove="1" noResize="1" noEditPoints="1" noAdjustHandles="1" noChangeArrowheads="1" noChangeShapeType="1" noTextEdit="1"/>
              </p:cNvSpPr>
              <p:nvPr/>
            </p:nvSpPr>
            <p:spPr>
              <a:xfrm>
                <a:off x="6537586" y="2957962"/>
                <a:ext cx="575905" cy="460232"/>
              </a:xfrm>
              <a:prstGeom prst="rect">
                <a:avLst/>
              </a:prstGeom>
              <a:blipFill>
                <a:blip r:embed="rId8"/>
                <a:stretch>
                  <a:fillRect/>
                </a:stretch>
              </a:blipFill>
              <a:ln>
                <a:solidFill>
                  <a:sysClr val="windowText" lastClr="000000"/>
                </a:solidFill>
              </a:ln>
            </p:spPr>
            <p:txBody>
              <a:bodyPr/>
              <a:lstStyle/>
              <a:p>
                <a:r>
                  <a:rPr lang="en-US">
                    <a:noFill/>
                  </a:rPr>
                  <a:t> </a:t>
                </a:r>
              </a:p>
            </p:txBody>
          </p:sp>
        </mc:Fallback>
      </mc:AlternateContent>
      <p:cxnSp>
        <p:nvCxnSpPr>
          <p:cNvPr id="14" name="Straight Arrow Connector 13"/>
          <p:cNvCxnSpPr/>
          <p:nvPr/>
        </p:nvCxnSpPr>
        <p:spPr>
          <a:xfrm flipV="1">
            <a:off x="6171826" y="3188078"/>
            <a:ext cx="365760" cy="0"/>
          </a:xfrm>
          <a:prstGeom prst="straightConnector1">
            <a:avLst/>
          </a:prstGeom>
          <a:noFill/>
          <a:ln w="12700" cap="flat" cmpd="sng" algn="ctr">
            <a:solidFill>
              <a:sysClr val="windowText" lastClr="000000"/>
            </a:solidFill>
            <a:prstDash val="solid"/>
            <a:miter lim="800000"/>
            <a:tailEnd type="triangle"/>
          </a:ln>
          <a:effectLst/>
        </p:spPr>
      </p:cxnSp>
      <p:cxnSp>
        <p:nvCxnSpPr>
          <p:cNvPr id="15" name="Straight Arrow Connector 14"/>
          <p:cNvCxnSpPr/>
          <p:nvPr/>
        </p:nvCxnSpPr>
        <p:spPr>
          <a:xfrm flipV="1">
            <a:off x="5199157" y="3216317"/>
            <a:ext cx="226699" cy="0"/>
          </a:xfrm>
          <a:prstGeom prst="straightConnector1">
            <a:avLst/>
          </a:prstGeom>
          <a:noFill/>
          <a:ln w="12700" cap="flat" cmpd="sng" algn="ctr">
            <a:solidFill>
              <a:sysClr val="windowText" lastClr="000000"/>
            </a:solidFill>
            <a:prstDash val="solid"/>
            <a:miter lim="800000"/>
            <a:tailEnd type="triangle"/>
          </a:ln>
          <a:effectLst/>
        </p:spPr>
      </p:cxnSp>
      <p:cxnSp>
        <p:nvCxnSpPr>
          <p:cNvPr id="16" name="Straight Connector 15"/>
          <p:cNvCxnSpPr/>
          <p:nvPr/>
        </p:nvCxnSpPr>
        <p:spPr>
          <a:xfrm flipH="1">
            <a:off x="5031251" y="3990975"/>
            <a:ext cx="2286000" cy="0"/>
          </a:xfrm>
          <a:prstGeom prst="line">
            <a:avLst/>
          </a:prstGeom>
          <a:noFill/>
          <a:ln w="12700" cap="flat" cmpd="sng" algn="ctr">
            <a:solidFill>
              <a:sysClr val="windowText" lastClr="000000"/>
            </a:solidFill>
            <a:prstDash val="solid"/>
            <a:miter lim="800000"/>
          </a:ln>
          <a:effectLst/>
        </p:spPr>
      </p:cxnSp>
      <p:cxnSp>
        <p:nvCxnSpPr>
          <p:cNvPr id="17" name="Straight Arrow Connector 16"/>
          <p:cNvCxnSpPr/>
          <p:nvPr/>
        </p:nvCxnSpPr>
        <p:spPr>
          <a:xfrm flipV="1">
            <a:off x="7113491" y="3205253"/>
            <a:ext cx="822960" cy="0"/>
          </a:xfrm>
          <a:prstGeom prst="straightConnector1">
            <a:avLst/>
          </a:prstGeom>
          <a:noFill/>
          <a:ln w="12700" cap="flat" cmpd="sng" algn="ctr">
            <a:solidFill>
              <a:sysClr val="windowText" lastClr="000000"/>
            </a:solidFill>
            <a:prstDash val="solid"/>
            <a:miter lim="800000"/>
            <a:tailEnd type="triangle"/>
          </a:ln>
          <a:effectLst/>
        </p:spPr>
      </p:cxnSp>
      <p:sp>
        <p:nvSpPr>
          <p:cNvPr id="21" name="TextBox 20"/>
          <p:cNvSpPr txBox="1"/>
          <p:nvPr/>
        </p:nvSpPr>
        <p:spPr>
          <a:xfrm>
            <a:off x="4143375" y="4229100"/>
            <a:ext cx="3933825" cy="276999"/>
          </a:xfrm>
          <a:prstGeom prst="rect">
            <a:avLst/>
          </a:prstGeom>
          <a:noFill/>
        </p:spPr>
        <p:txBody>
          <a:bodyPr wrap="square" rtlCol="0">
            <a:spAutoFit/>
          </a:bodyPr>
          <a:lstStyle/>
          <a:p>
            <a:r>
              <a:rPr lang="en-US" sz="1200" dirty="0" smtClean="0"/>
              <a:t>Fig.</a:t>
            </a:r>
            <a:endParaRPr lang="en-US" sz="1200" dirty="0"/>
          </a:p>
        </p:txBody>
      </p:sp>
    </p:spTree>
    <p:extLst>
      <p:ext uri="{BB962C8B-B14F-4D97-AF65-F5344CB8AC3E}">
        <p14:creationId xmlns:p14="http://schemas.microsoft.com/office/powerpoint/2010/main" val="2957764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1227082-9623-4AB1-B9BE-6FF402288CC8}" type="slidenum">
              <a:rPr lang="en-US" smtClean="0"/>
              <a:t>18</a:t>
            </a:fld>
            <a:endParaRPr lang="en-US"/>
          </a:p>
        </p:txBody>
      </p:sp>
      <p:sp>
        <p:nvSpPr>
          <p:cNvPr id="4" name="TextBox 3"/>
          <p:cNvSpPr txBox="1"/>
          <p:nvPr/>
        </p:nvSpPr>
        <p:spPr>
          <a:xfrm>
            <a:off x="634181" y="181964"/>
            <a:ext cx="3111910"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Criteria of stability</a:t>
            </a:r>
            <a:endParaRPr lang="en-US" sz="24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363792" y="741201"/>
                <a:ext cx="11076040" cy="1172052"/>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1- The system is stable if and only if </a:t>
                </a:r>
                <a:r>
                  <a:rPr lang="en-US" sz="2400" b="1" i="1" u="sng" dirty="0" smtClean="0">
                    <a:latin typeface="Times New Roman" panose="02020603050405020304" pitchFamily="18" charset="0"/>
                    <a:cs typeface="Times New Roman" panose="02020603050405020304" pitchFamily="18" charset="0"/>
                  </a:rPr>
                  <a:t>all roots </a:t>
                </a:r>
                <a:r>
                  <a:rPr lang="en-US" sz="2400" dirty="0" smtClean="0">
                    <a:latin typeface="Times New Roman" panose="02020603050405020304" pitchFamily="18" charset="0"/>
                    <a:cs typeface="Times New Roman" panose="02020603050405020304" pitchFamily="18" charset="0"/>
                  </a:rPr>
                  <a:t>are negative real or complex with negative real. For example the system has the following roots is stable: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=−4,</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2,3</m:t>
                        </m:r>
                      </m:sub>
                    </m:sSub>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±3</m:t>
                    </m:r>
                    <m:r>
                      <a:rPr lang="en-US" sz="2400" b="0" i="1" smtClean="0">
                        <a:latin typeface="Cambria Math" panose="02040503050406030204" pitchFamily="18" charset="0"/>
                        <a:ea typeface="Cambria Math" panose="02040503050406030204" pitchFamily="18" charset="0"/>
                      </a:rPr>
                      <m:t>𝑗</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63792" y="741201"/>
                <a:ext cx="11076040" cy="1172052"/>
              </a:xfrm>
              <a:prstGeom prst="rect">
                <a:avLst/>
              </a:prstGeom>
              <a:blipFill>
                <a:blip r:embed="rId2"/>
                <a:stretch>
                  <a:fillRect l="-881" r="-715"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63792" y="2010825"/>
                <a:ext cx="11557819" cy="1687963"/>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2- The system is unstable if </a:t>
                </a:r>
                <a:r>
                  <a:rPr lang="en-US" sz="2400" b="1" i="1" u="sng" dirty="0" smtClean="0">
                    <a:latin typeface="Times New Roman" panose="02020603050405020304" pitchFamily="18" charset="0"/>
                    <a:cs typeface="Times New Roman" panose="02020603050405020304" pitchFamily="18" charset="0"/>
                  </a:rPr>
                  <a:t>one or more </a:t>
                </a:r>
                <a:r>
                  <a:rPr lang="en-US" sz="2400" dirty="0" smtClean="0">
                    <a:latin typeface="Times New Roman" panose="02020603050405020304" pitchFamily="18" charset="0"/>
                    <a:cs typeface="Times New Roman" panose="02020603050405020304" pitchFamily="18" charset="0"/>
                  </a:rPr>
                  <a:t>of the roots are positive real or complex with positive real. For example the system has the following roots is unstable: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=3,</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=−2</m:t>
                    </m:r>
                  </m:oMath>
                </a14:m>
                <a:endParaRPr lang="en-US" sz="2400" b="0" dirty="0" smtClean="0">
                  <a:latin typeface="Times New Roman" panose="02020603050405020304" pitchFamily="18" charset="0"/>
                </a:endParaRPr>
              </a:p>
              <a:p>
                <a:pPr>
                  <a:lnSpc>
                    <a:spcPct val="150000"/>
                  </a:lnSpc>
                </a:pPr>
                <a:endParaRPr lang="en-US" sz="2400" dirty="0">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63792" y="2010825"/>
                <a:ext cx="11557819" cy="1687963"/>
              </a:xfrm>
              <a:prstGeom prst="rect">
                <a:avLst/>
              </a:prstGeom>
              <a:blipFill>
                <a:blip r:embed="rId3"/>
                <a:stretch>
                  <a:fillRect l="-8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63792" y="3765151"/>
                <a:ext cx="11557819" cy="2332690"/>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3- The system is critically stable if one or more of the roots are pure imaginary on condition that no positive real or complex with positive real are exist, otherwise the system is unstable. For example the system has the following roots is critically stable: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1,2</m:t>
                        </m:r>
                      </m:sub>
                    </m:sSub>
                    <m:r>
                      <a:rPr lang="en-US" sz="2400" b="0" i="1" smtClean="0">
                        <a:latin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rPr>
                      <m:t>3</m:t>
                    </m:r>
                    <m:r>
                      <a:rPr lang="en-US" sz="2400" b="0" i="1" smtClean="0">
                        <a:latin typeface="Cambria Math" panose="02040503050406030204" pitchFamily="18" charset="0"/>
                      </a:rPr>
                      <m:t>𝑗</m:t>
                    </m:r>
                    <m:r>
                      <a:rPr lang="en-US" sz="2400" b="0" i="1" smtClean="0">
                        <a:latin typeface="Cambria Math" panose="02040503050406030204" pitchFamily="18" charset="0"/>
                      </a:rPr>
                      <m:t>,</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3</m:t>
                        </m:r>
                      </m:sub>
                    </m:sSub>
                    <m:r>
                      <a:rPr lang="en-US" sz="2400" b="0" i="1" smtClean="0">
                        <a:latin typeface="Cambria Math" panose="02040503050406030204" pitchFamily="18" charset="0"/>
                      </a:rPr>
                      <m:t>=−2,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4,5</m:t>
                        </m:r>
                      </m:sub>
                    </m:sSub>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±3</m:t>
                    </m:r>
                    <m:r>
                      <a:rPr lang="en-US" sz="2400" b="0" i="1" smtClean="0">
                        <a:latin typeface="Cambria Math" panose="02040503050406030204" pitchFamily="18" charset="0"/>
                        <a:ea typeface="Cambria Math" panose="02040503050406030204" pitchFamily="18" charset="0"/>
                      </a:rPr>
                      <m:t>𝑗</m:t>
                    </m:r>
                  </m:oMath>
                </a14:m>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63792" y="3765151"/>
                <a:ext cx="11557819" cy="2332690"/>
              </a:xfrm>
              <a:prstGeom prst="rect">
                <a:avLst/>
              </a:prstGeom>
              <a:blipFill>
                <a:blip r:embed="rId4"/>
                <a:stretch>
                  <a:fillRect l="-844" b="-7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63792" y="3172682"/>
                <a:ext cx="2181687" cy="670696"/>
              </a:xfrm>
              <a:prstGeom prst="rect">
                <a:avLst/>
              </a:prstGeom>
            </p:spPr>
            <p:txBody>
              <a:bodyPr wrap="none">
                <a:spAutoFit/>
              </a:bodyPr>
              <a:lstStyle/>
              <a:p>
                <a:pPr>
                  <a:lnSpc>
                    <a:spcPct val="150000"/>
                  </a:lnSpc>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3,4</m:t>
                          </m:r>
                        </m:sub>
                      </m:sSub>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𝑗</m:t>
                      </m:r>
                    </m:oMath>
                  </m:oMathPara>
                </a14:m>
                <a:endParaRPr lang="en-US" sz="2400" dirty="0">
                  <a:latin typeface="Times New Roman" panose="02020603050405020304" pitchFamily="18" charset="0"/>
                  <a:cs typeface="Times New Roman" panose="02020603050405020304" pitchFamily="18" charset="0"/>
                </a:endParaRPr>
              </a:p>
            </p:txBody>
          </p:sp>
        </mc:Choice>
        <mc:Fallback xmlns="">
          <p:sp>
            <p:nvSpPr>
              <p:cNvPr id="8" name="Rectangle 7"/>
              <p:cNvSpPr>
                <a:spLocks noRot="1" noChangeAspect="1" noMove="1" noResize="1" noEditPoints="1" noAdjustHandles="1" noChangeArrowheads="1" noChangeShapeType="1" noTextEdit="1"/>
              </p:cNvSpPr>
              <p:nvPr/>
            </p:nvSpPr>
            <p:spPr>
              <a:xfrm>
                <a:off x="363792" y="3172682"/>
                <a:ext cx="2181687" cy="670696"/>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59809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1227082-9623-4AB1-B9BE-6FF402288CC8}" type="slidenum">
              <a:rPr lang="en-US" smtClean="0"/>
              <a:t>19</a:t>
            </a:fld>
            <a:endParaRPr lang="en-US"/>
          </a:p>
        </p:txBody>
      </p:sp>
      <p:sp>
        <p:nvSpPr>
          <p:cNvPr id="4" name="TextBox 3"/>
          <p:cNvSpPr txBox="1"/>
          <p:nvPr/>
        </p:nvSpPr>
        <p:spPr>
          <a:xfrm>
            <a:off x="575186" y="152292"/>
            <a:ext cx="1548580" cy="461665"/>
          </a:xfrm>
          <a:prstGeom prst="rect">
            <a:avLst/>
          </a:prstGeom>
          <a:noFill/>
        </p:spPr>
        <p:txBody>
          <a:bodyPr wrap="square" rtlCol="0">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Exercise</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80219" y="622592"/>
            <a:ext cx="11073581"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Specify the stability of the system that  has the following  roots :</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442450" y="1050356"/>
                <a:ext cx="5206181" cy="618054"/>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a.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b="0" i="1" smtClean="0">
                        <a:latin typeface="Cambria Math" panose="02040503050406030204" pitchFamily="18" charset="0"/>
                      </a:rPr>
                      <m:t>6</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2,3</m:t>
                        </m:r>
                      </m:sub>
                    </m:sSub>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𝑗</m:t>
                    </m:r>
                    <m:r>
                      <a:rPr lang="en-US" sz="2400" b="0" i="1" smtClean="0">
                        <a:latin typeface="Cambria Math" panose="02040503050406030204" pitchFamily="18" charset="0"/>
                        <a:ea typeface="Cambria Math" panose="02040503050406030204" pitchFamily="18" charset="0"/>
                      </a:rPr>
                      <m:t>,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4</m:t>
                        </m:r>
                      </m:sub>
                    </m:sSub>
                    <m:r>
                      <a:rPr lang="en-US" sz="2400" b="0" i="1" smtClean="0">
                        <a:latin typeface="Cambria Math" panose="02040503050406030204" pitchFamily="18" charset="0"/>
                        <a:ea typeface="Cambria Math" panose="02040503050406030204" pitchFamily="18" charset="0"/>
                      </a:rPr>
                      <m:t>=2</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42450" y="1050356"/>
                <a:ext cx="5206181" cy="618054"/>
              </a:xfrm>
              <a:prstGeom prst="rect">
                <a:avLst/>
              </a:prstGeom>
              <a:blipFill>
                <a:blip r:embed="rId2"/>
                <a:stretch>
                  <a:fillRect l="-1874"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42450" y="1685668"/>
                <a:ext cx="5206181" cy="670696"/>
              </a:xfrm>
              <a:prstGeom prst="rect">
                <a:avLst/>
              </a:prstGeom>
              <a:noFill/>
            </p:spPr>
            <p:txBody>
              <a:bodyPr wrap="square" rtlCol="0">
                <a:spAutoFit/>
              </a:bodyPr>
              <a:lstStyle/>
              <a:p>
                <a:pPr>
                  <a:lnSpc>
                    <a:spcPct val="150000"/>
                  </a:lnSpc>
                </a:pPr>
                <a:r>
                  <a:rPr lang="en-US" sz="2400" dirty="0">
                    <a:latin typeface="Times New Roman" panose="02020603050405020304" pitchFamily="18" charset="0"/>
                    <a:cs typeface="Times New Roman" panose="02020603050405020304" pitchFamily="18" charset="0"/>
                  </a:rPr>
                  <a:t>b</a:t>
                </a: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b="0" i="1" smtClean="0">
                        <a:latin typeface="Cambria Math" panose="02040503050406030204" pitchFamily="18" charset="0"/>
                      </a:rPr>
                      <m:t>6</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2,3</m:t>
                        </m:r>
                      </m:sub>
                    </m:sSub>
                    <m:r>
                      <a:rPr lang="en-US" sz="2400" i="1">
                        <a:latin typeface="Cambria Math" panose="02040503050406030204" pitchFamily="18" charset="0"/>
                      </a:rPr>
                      <m:t>=</m:t>
                    </m:r>
                    <m:r>
                      <a:rPr lang="en-US" sz="2400" i="1">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𝑗</m:t>
                    </m:r>
                    <m:r>
                      <a:rPr lang="en-US" sz="2400" b="0" i="1" smtClean="0">
                        <a:latin typeface="Cambria Math" panose="02040503050406030204" pitchFamily="18" charset="0"/>
                        <a:ea typeface="Cambria Math" panose="02040503050406030204" pitchFamily="18" charset="0"/>
                      </a:rPr>
                      <m:t>,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4</m:t>
                        </m:r>
                      </m:sub>
                    </m:sSub>
                    <m:r>
                      <a:rPr lang="en-US" sz="2400" b="0" i="1" smtClean="0">
                        <a:latin typeface="Cambria Math" panose="02040503050406030204" pitchFamily="18" charset="0"/>
                        <a:ea typeface="Cambria Math" panose="02040503050406030204" pitchFamily="18" charset="0"/>
                      </a:rPr>
                      <m:t>=2</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42450" y="1685668"/>
                <a:ext cx="5206181" cy="670696"/>
              </a:xfrm>
              <a:prstGeom prst="rect">
                <a:avLst/>
              </a:prstGeom>
              <a:blipFill>
                <a:blip r:embed="rId3"/>
                <a:stretch>
                  <a:fillRect l="-1874" b="-90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42450" y="2314145"/>
                <a:ext cx="5206181" cy="618054"/>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c.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b="0" i="1" smtClean="0">
                        <a:latin typeface="Cambria Math" panose="02040503050406030204" pitchFamily="18" charset="0"/>
                      </a:rPr>
                      <m:t>1</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2,3</m:t>
                        </m:r>
                      </m:sub>
                    </m:sSub>
                    <m:r>
                      <a:rPr lang="en-US" sz="2400" i="1">
                        <a:latin typeface="Cambria Math" panose="02040503050406030204" pitchFamily="18" charset="0"/>
                      </a:rPr>
                      <m:t>=</m:t>
                    </m:r>
                    <m:r>
                      <a:rPr lang="en-US" sz="2400" i="1">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𝑗</m:t>
                    </m:r>
                    <m:r>
                      <a:rPr lang="en-US" sz="2400" b="0" i="1" smtClean="0">
                        <a:latin typeface="Cambria Math" panose="02040503050406030204" pitchFamily="18" charset="0"/>
                        <a:ea typeface="Cambria Math" panose="02040503050406030204" pitchFamily="18" charset="0"/>
                      </a:rPr>
                      <m:t>,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4</m:t>
                        </m:r>
                      </m:sub>
                    </m:sSub>
                    <m:r>
                      <a:rPr lang="en-US" sz="2400" b="0" i="1" smtClean="0">
                        <a:latin typeface="Cambria Math" panose="02040503050406030204" pitchFamily="18" charset="0"/>
                        <a:ea typeface="Cambria Math" panose="02040503050406030204" pitchFamily="18" charset="0"/>
                      </a:rPr>
                      <m:t>=−2</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42450" y="2314145"/>
                <a:ext cx="5206181" cy="618054"/>
              </a:xfrm>
              <a:prstGeom prst="rect">
                <a:avLst/>
              </a:prstGeom>
              <a:blipFill>
                <a:blip r:embed="rId4"/>
                <a:stretch>
                  <a:fillRect l="-1874" b="-188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6"/>
              <p:cNvSpPr txBox="1"/>
              <p:nvPr/>
            </p:nvSpPr>
            <p:spPr>
              <a:xfrm>
                <a:off x="442449" y="3062924"/>
                <a:ext cx="5206181" cy="6180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dirty="0" smtClean="0">
                    <a:latin typeface="Times New Roman" panose="02020603050405020304" pitchFamily="18" charset="0"/>
                    <a:cs typeface="Times New Roman" panose="02020603050405020304" pitchFamily="18" charset="0"/>
                  </a:rPr>
                  <a:t>d.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b="0" i="1" smtClean="0">
                        <a:latin typeface="Cambria Math" panose="02040503050406030204" pitchFamily="18" charset="0"/>
                      </a:rPr>
                      <m:t>6</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2,3</m:t>
                        </m:r>
                      </m:sub>
                    </m:sSub>
                    <m:r>
                      <a:rPr lang="en-US" sz="2400" i="1">
                        <a:latin typeface="Cambria Math" panose="02040503050406030204" pitchFamily="18" charset="0"/>
                      </a:rPr>
                      <m:t>=</m:t>
                    </m:r>
                    <m:r>
                      <a:rPr lang="en-US" sz="2400" b="0" i="1" smtClean="0">
                        <a:latin typeface="Cambria Math" panose="02040503050406030204" pitchFamily="18" charset="0"/>
                      </a:rPr>
                      <m:t>1</m:t>
                    </m:r>
                    <m:r>
                      <a:rPr lang="en-US" sz="2400" i="1">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𝑗</m:t>
                    </m:r>
                    <m:r>
                      <a:rPr lang="en-US" sz="2400" b="0" i="1" smtClean="0">
                        <a:latin typeface="Cambria Math" panose="02040503050406030204" pitchFamily="18" charset="0"/>
                        <a:ea typeface="Cambria Math" panose="02040503050406030204" pitchFamily="18" charset="0"/>
                      </a:rPr>
                      <m:t>,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4</m:t>
                        </m:r>
                      </m:sub>
                    </m:sSub>
                    <m:r>
                      <a:rPr lang="en-US" sz="2400" b="0" i="1" smtClean="0">
                        <a:latin typeface="Cambria Math" panose="02040503050406030204" pitchFamily="18" charset="0"/>
                        <a:ea typeface="Cambria Math" panose="02040503050406030204" pitchFamily="18" charset="0"/>
                      </a:rPr>
                      <m:t>=−2</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9" name="TextBox 6"/>
              <p:cNvSpPr txBox="1">
                <a:spLocks noRot="1" noChangeAspect="1" noMove="1" noResize="1" noEditPoints="1" noAdjustHandles="1" noChangeArrowheads="1" noChangeShapeType="1" noTextEdit="1"/>
              </p:cNvSpPr>
              <p:nvPr/>
            </p:nvSpPr>
            <p:spPr>
              <a:xfrm>
                <a:off x="442449" y="3062924"/>
                <a:ext cx="5206181" cy="618054"/>
              </a:xfrm>
              <a:prstGeom prst="rect">
                <a:avLst/>
              </a:prstGeom>
              <a:blipFill>
                <a:blip r:embed="rId5"/>
                <a:stretch>
                  <a:fillRect l="-1874"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6"/>
              <p:cNvSpPr txBox="1"/>
              <p:nvPr/>
            </p:nvSpPr>
            <p:spPr>
              <a:xfrm>
                <a:off x="442449" y="3799213"/>
                <a:ext cx="5206181" cy="67069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dirty="0" smtClean="0">
                    <a:latin typeface="Times New Roman" panose="02020603050405020304" pitchFamily="18" charset="0"/>
                    <a:cs typeface="Times New Roman" panose="02020603050405020304" pitchFamily="18" charset="0"/>
                  </a:rPr>
                  <a:t>e.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b="0" i="1" smtClean="0">
                        <a:latin typeface="Cambria Math" panose="02040503050406030204" pitchFamily="18" charset="0"/>
                      </a:rPr>
                      <m:t>6</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2,3</m:t>
                        </m:r>
                      </m:sub>
                    </m:sSub>
                    <m:r>
                      <a:rPr lang="en-US" sz="2400" i="1">
                        <a:latin typeface="Cambria Math" panose="02040503050406030204" pitchFamily="18" charset="0"/>
                      </a:rPr>
                      <m:t>=</m:t>
                    </m:r>
                    <m:r>
                      <a:rPr lang="en-US" sz="2400" i="1">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𝑗</m:t>
                    </m:r>
                    <m:r>
                      <a:rPr lang="en-US" sz="2400" b="0" i="1" smtClean="0">
                        <a:latin typeface="Cambria Math" panose="02040503050406030204" pitchFamily="18" charset="0"/>
                        <a:ea typeface="Cambria Math" panose="02040503050406030204" pitchFamily="18" charset="0"/>
                      </a:rPr>
                      <m:t>,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4</m:t>
                        </m:r>
                      </m:sub>
                    </m:sSub>
                    <m:r>
                      <a:rPr lang="en-US" sz="2400" b="0" i="1" smtClean="0">
                        <a:latin typeface="Cambria Math" panose="02040503050406030204" pitchFamily="18" charset="0"/>
                        <a:ea typeface="Cambria Math" panose="02040503050406030204" pitchFamily="18" charset="0"/>
                      </a:rPr>
                      <m:t>=−2</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10" name="TextBox 6"/>
              <p:cNvSpPr txBox="1">
                <a:spLocks noRot="1" noChangeAspect="1" noMove="1" noResize="1" noEditPoints="1" noAdjustHandles="1" noChangeArrowheads="1" noChangeShapeType="1" noTextEdit="1"/>
              </p:cNvSpPr>
              <p:nvPr/>
            </p:nvSpPr>
            <p:spPr>
              <a:xfrm>
                <a:off x="442449" y="3799213"/>
                <a:ext cx="5206181" cy="670696"/>
              </a:xfrm>
              <a:prstGeom prst="rect">
                <a:avLst/>
              </a:prstGeom>
              <a:blipFill>
                <a:blip r:embed="rId6"/>
                <a:stretch>
                  <a:fillRect l="-1874" b="-90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6"/>
              <p:cNvSpPr txBox="1"/>
              <p:nvPr/>
            </p:nvSpPr>
            <p:spPr>
              <a:xfrm>
                <a:off x="442449" y="4620882"/>
                <a:ext cx="5766621" cy="5799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dirty="0" smtClean="0">
                    <a:latin typeface="Times New Roman" panose="02020603050405020304" pitchFamily="18" charset="0"/>
                    <a:cs typeface="Times New Roman" panose="02020603050405020304" pitchFamily="18" charset="0"/>
                  </a:rPr>
                  <a:t>f.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b="0" i="1" smtClean="0">
                        <a:latin typeface="Cambria Math" panose="02040503050406030204" pitchFamily="18" charset="0"/>
                      </a:rPr>
                      <m:t>6</m:t>
                    </m:r>
                    <m:r>
                      <a:rPr lang="en-US" sz="2400" b="0" i="1" smtClean="0">
                        <a:latin typeface="Cambria Math" panose="02040503050406030204" pitchFamily="18" charset="0"/>
                        <a:ea typeface="Cambria Math" panose="02040503050406030204" pitchFamily="18" charset="0"/>
                      </a:rPr>
                      <m:t>,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2</m:t>
                        </m:r>
                      </m:sub>
                    </m:sSub>
                    <m:r>
                      <a:rPr lang="en-US" sz="2400" b="0" i="1" smtClean="0">
                        <a:latin typeface="Cambria Math" panose="02040503050406030204" pitchFamily="18" charset="0"/>
                        <a:ea typeface="Cambria Math" panose="02040503050406030204" pitchFamily="18" charset="0"/>
                      </a:rPr>
                      <m:t>=−2,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3</m:t>
                        </m:r>
                      </m:sub>
                    </m:sSub>
                    <m:r>
                      <a:rPr lang="en-US" sz="2400" b="0" i="1" smtClean="0">
                        <a:latin typeface="Cambria Math" panose="02040503050406030204" pitchFamily="18" charset="0"/>
                        <a:ea typeface="Cambria Math" panose="02040503050406030204" pitchFamily="18" charset="0"/>
                      </a:rPr>
                      <m:t>=−5,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4</m:t>
                        </m:r>
                      </m:sub>
                    </m:sSub>
                    <m:r>
                      <a:rPr lang="en-US" sz="2400" b="0" i="1" smtClean="0">
                        <a:latin typeface="Cambria Math" panose="02040503050406030204" pitchFamily="18" charset="0"/>
                        <a:ea typeface="Cambria Math" panose="02040503050406030204" pitchFamily="18" charset="0"/>
                      </a:rPr>
                      <m:t>=1</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11" name="TextBox 6"/>
              <p:cNvSpPr txBox="1">
                <a:spLocks noRot="1" noChangeAspect="1" noMove="1" noResize="1" noEditPoints="1" noAdjustHandles="1" noChangeArrowheads="1" noChangeShapeType="1" noTextEdit="1"/>
              </p:cNvSpPr>
              <p:nvPr/>
            </p:nvSpPr>
            <p:spPr>
              <a:xfrm>
                <a:off x="442449" y="4620882"/>
                <a:ext cx="5766621" cy="579967"/>
              </a:xfrm>
              <a:prstGeom prst="rect">
                <a:avLst/>
              </a:prstGeom>
              <a:blipFill>
                <a:blip r:embed="rId7"/>
                <a:stretch>
                  <a:fillRect l="-1691" b="-24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42449" y="5274935"/>
                <a:ext cx="5206181" cy="618054"/>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g.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b="0" i="1" smtClean="0">
                        <a:latin typeface="Cambria Math" panose="02040503050406030204" pitchFamily="18" charset="0"/>
                      </a:rPr>
                      <m:t>5</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2,3</m:t>
                        </m:r>
                      </m:sub>
                    </m:sSub>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𝑗</m:t>
                    </m:r>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42449" y="5274935"/>
                <a:ext cx="5206181" cy="618054"/>
              </a:xfrm>
              <a:prstGeom prst="rect">
                <a:avLst/>
              </a:prstGeom>
              <a:blipFill>
                <a:blip r:embed="rId8"/>
                <a:stretch>
                  <a:fillRect l="-1874" b="-17647"/>
                </a:stretch>
              </a:blipFill>
            </p:spPr>
            <p:txBody>
              <a:bodyPr/>
              <a:lstStyle/>
              <a:p>
                <a:r>
                  <a:rPr lang="en-US">
                    <a:noFill/>
                  </a:rPr>
                  <a:t> </a:t>
                </a:r>
              </a:p>
            </p:txBody>
          </p:sp>
        </mc:Fallback>
      </mc:AlternateContent>
    </p:spTree>
    <p:extLst>
      <p:ext uri="{BB962C8B-B14F-4D97-AF65-F5344CB8AC3E}">
        <p14:creationId xmlns:p14="http://schemas.microsoft.com/office/powerpoint/2010/main" val="536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a:t>
            </a:fld>
            <a:endParaRPr lang="en-US"/>
          </a:p>
        </p:txBody>
      </p:sp>
      <p:sp>
        <p:nvSpPr>
          <p:cNvPr id="3" name="TextBox 2"/>
          <p:cNvSpPr txBox="1"/>
          <p:nvPr/>
        </p:nvSpPr>
        <p:spPr>
          <a:xfrm>
            <a:off x="1002890" y="301372"/>
            <a:ext cx="2123768" cy="64633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Outline</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96413" y="1179871"/>
            <a:ext cx="551589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1- Concept of stability</a:t>
            </a:r>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96413" y="1955131"/>
            <a:ext cx="4424516"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Stability Cases </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96413" y="2730391"/>
            <a:ext cx="442451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3</a:t>
            </a:r>
            <a:r>
              <a:rPr lang="en-US" sz="2800" dirty="0" smtClean="0">
                <a:latin typeface="Times New Roman" panose="02020603050405020304" pitchFamily="18" charset="0"/>
                <a:cs typeface="Times New Roman" panose="02020603050405020304" pitchFamily="18" charset="0"/>
              </a:rPr>
              <a:t>- Definition of Stability  </a:t>
            </a:r>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66916" y="3589018"/>
            <a:ext cx="4424516"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4- Characteristic Equation </a:t>
            </a:r>
            <a:endParaRPr lang="en-US" sz="2800" dirty="0">
              <a:latin typeface="Times New Roman" panose="02020603050405020304" pitchFamily="18" charset="0"/>
              <a:cs typeface="Times New Roman" panose="02020603050405020304" pitchFamily="18" charset="0"/>
            </a:endParaRPr>
          </a:p>
        </p:txBody>
      </p:sp>
      <p:sp>
        <p:nvSpPr>
          <p:cNvPr id="8" name="TextBox 5"/>
          <p:cNvSpPr txBox="1"/>
          <p:nvPr/>
        </p:nvSpPr>
        <p:spPr>
          <a:xfrm>
            <a:off x="796413" y="4364278"/>
            <a:ext cx="442451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imes New Roman" panose="02020603050405020304" pitchFamily="18" charset="0"/>
                <a:cs typeface="Times New Roman" panose="02020603050405020304" pitchFamily="18" charset="0"/>
              </a:rPr>
              <a:t>5</a:t>
            </a:r>
            <a:r>
              <a:rPr lang="en-US" sz="2800" dirty="0" smtClean="0">
                <a:latin typeface="Times New Roman" panose="02020603050405020304" pitchFamily="18" charset="0"/>
                <a:cs typeface="Times New Roman" panose="02020603050405020304" pitchFamily="18" charset="0"/>
              </a:rPr>
              <a:t>-    S-Plane </a:t>
            </a:r>
            <a:endParaRPr lang="en-US" sz="2800" dirty="0">
              <a:latin typeface="Times New Roman" panose="02020603050405020304" pitchFamily="18" charset="0"/>
              <a:cs typeface="Times New Roman" panose="02020603050405020304" pitchFamily="18" charset="0"/>
            </a:endParaRPr>
          </a:p>
        </p:txBody>
      </p:sp>
      <p:sp>
        <p:nvSpPr>
          <p:cNvPr id="9" name="TextBox 5"/>
          <p:cNvSpPr txBox="1"/>
          <p:nvPr/>
        </p:nvSpPr>
        <p:spPr>
          <a:xfrm>
            <a:off x="766916" y="5038239"/>
            <a:ext cx="442451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imes New Roman" panose="02020603050405020304" pitchFamily="18" charset="0"/>
                <a:cs typeface="Times New Roman" panose="02020603050405020304" pitchFamily="18" charset="0"/>
              </a:rPr>
              <a:t>6</a:t>
            </a:r>
            <a:r>
              <a:rPr lang="en-US" sz="2800" dirty="0" smtClean="0">
                <a:latin typeface="Times New Roman" panose="02020603050405020304" pitchFamily="18" charset="0"/>
                <a:cs typeface="Times New Roman" panose="02020603050405020304" pitchFamily="18" charset="0"/>
              </a:rPr>
              <a:t>- Criteria  of Stability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513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1227082-9623-4AB1-B9BE-6FF402288CC8}" type="slidenum">
              <a:rPr lang="en-US" smtClean="0"/>
              <a:t>20</a:t>
            </a:fld>
            <a:endParaRPr lang="en-US"/>
          </a:p>
        </p:txBody>
      </p:sp>
      <p:sp>
        <p:nvSpPr>
          <p:cNvPr id="2" name="TextBox 1"/>
          <p:cNvSpPr txBox="1"/>
          <p:nvPr/>
        </p:nvSpPr>
        <p:spPr>
          <a:xfrm>
            <a:off x="546178" y="273569"/>
            <a:ext cx="2035276"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Example 3</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96414" y="992607"/>
            <a:ext cx="8657302"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Consider the closed loop shown in the block diagram below. Test the stability of the system in the following cases:</a:t>
            </a:r>
            <a:endParaRPr lang="en-US" sz="2400" dirty="0">
              <a:latin typeface="Times New Roman" panose="02020603050405020304" pitchFamily="18" charset="0"/>
              <a:cs typeface="Times New Roman" panose="02020603050405020304" pitchFamily="18" charset="0"/>
            </a:endParaRPr>
          </a:p>
        </p:txBody>
      </p:sp>
      <p:sp>
        <p:nvSpPr>
          <p:cNvPr id="50" name="TextBox 49"/>
          <p:cNvSpPr txBox="1"/>
          <p:nvPr/>
        </p:nvSpPr>
        <p:spPr>
          <a:xfrm>
            <a:off x="693174" y="1932039"/>
            <a:ext cx="1504336" cy="1015663"/>
          </a:xfrm>
          <a:prstGeom prst="rect">
            <a:avLst/>
          </a:prstGeom>
          <a:noFill/>
        </p:spPr>
        <p:txBody>
          <a:bodyPr wrap="square" rtlCol="0">
            <a:spAutoFit/>
          </a:bodyPr>
          <a:lstStyle/>
          <a:p>
            <a:r>
              <a:rPr lang="en-US" dirty="0" smtClean="0"/>
              <a:t>(a</a:t>
            </a:r>
            <a:r>
              <a:rPr lang="en-US" sz="2000" dirty="0" smtClean="0">
                <a:latin typeface="Times New Roman" panose="02020603050405020304" pitchFamily="18" charset="0"/>
                <a:cs typeface="Times New Roman" panose="02020603050405020304" pitchFamily="18" charset="0"/>
              </a:rPr>
              <a:t>).   Kc=1</a:t>
            </a:r>
          </a:p>
          <a:p>
            <a:r>
              <a:rPr lang="en-US" sz="2000" dirty="0" smtClean="0">
                <a:latin typeface="Times New Roman" panose="02020603050405020304" pitchFamily="18" charset="0"/>
                <a:cs typeface="Times New Roman" panose="02020603050405020304" pitchFamily="18" charset="0"/>
              </a:rPr>
              <a:t>(b).   Kc=5/4</a:t>
            </a:r>
          </a:p>
          <a:p>
            <a:r>
              <a:rPr lang="en-US" sz="2000" dirty="0" smtClean="0">
                <a:latin typeface="Times New Roman" panose="02020603050405020304" pitchFamily="18" charset="0"/>
                <a:cs typeface="Times New Roman" panose="02020603050405020304" pitchFamily="18" charset="0"/>
              </a:rPr>
              <a:t>(c).   Kc=2</a:t>
            </a:r>
            <a:endParaRPr lang="en-US" sz="2000" dirty="0">
              <a:latin typeface="Times New Roman" panose="02020603050405020304" pitchFamily="18" charset="0"/>
              <a:cs typeface="Times New Roman" panose="02020603050405020304" pitchFamily="18" charset="0"/>
            </a:endParaRPr>
          </a:p>
        </p:txBody>
      </p:sp>
      <p:grpSp>
        <p:nvGrpSpPr>
          <p:cNvPr id="53" name="Group 52"/>
          <p:cNvGrpSpPr/>
          <p:nvPr/>
        </p:nvGrpSpPr>
        <p:grpSpPr>
          <a:xfrm>
            <a:off x="5125065" y="2188163"/>
            <a:ext cx="6777385" cy="1848181"/>
            <a:chOff x="5125065" y="2188163"/>
            <a:chExt cx="6777385" cy="1848181"/>
          </a:xfrm>
        </p:grpSpPr>
        <mc:AlternateContent xmlns:mc="http://schemas.openxmlformats.org/markup-compatibility/2006" xmlns:a14="http://schemas.microsoft.com/office/drawing/2010/main">
          <mc:Choice Requires="a14">
            <p:sp>
              <p:nvSpPr>
                <p:cNvPr id="13" name="TextBox 14"/>
                <p:cNvSpPr txBox="1"/>
                <p:nvPr/>
              </p:nvSpPr>
              <p:spPr>
                <a:xfrm>
                  <a:off x="10848752" y="2512502"/>
                  <a:ext cx="1053698" cy="45451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r>
                        <a:rPr lang="en-US" sz="24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𝑦</m:t>
                      </m:r>
                      <m:r>
                        <a:rPr lang="en-US" sz="24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a14:m>
                  <a:r>
                    <a:rPr lang="en-US" sz="2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sz="2400" dirty="0">
                    <a:effectLst/>
                    <a:latin typeface="Times New Roman" panose="02020603050405020304" pitchFamily="18" charset="0"/>
                    <a:ea typeface="Times New Roman" panose="02020603050405020304" pitchFamily="18" charset="0"/>
                  </a:endParaRPr>
                </a:p>
              </p:txBody>
            </p:sp>
          </mc:Choice>
          <mc:Fallback xmlns="">
            <p:sp>
              <p:nvSpPr>
                <p:cNvPr id="13" name="TextBox 14"/>
                <p:cNvSpPr txBox="1">
                  <a:spLocks noRot="1" noChangeAspect="1" noMove="1" noResize="1" noEditPoints="1" noAdjustHandles="1" noChangeArrowheads="1" noChangeShapeType="1" noTextEdit="1"/>
                </p:cNvSpPr>
                <p:nvPr/>
              </p:nvSpPr>
              <p:spPr>
                <a:xfrm>
                  <a:off x="10848752" y="2512502"/>
                  <a:ext cx="1053698" cy="454517"/>
                </a:xfrm>
                <a:prstGeom prst="rect">
                  <a:avLst/>
                </a:prstGeom>
                <a:blipFill>
                  <a:blip r:embed="rId2"/>
                  <a:stretch>
                    <a:fillRect l="-1734" t="-10667" b="-30667"/>
                  </a:stretch>
                </a:blipFill>
              </p:spPr>
              <p:txBody>
                <a:bodyPr/>
                <a:lstStyle/>
                <a:p>
                  <a:r>
                    <a:rPr lang="en-US">
                      <a:noFill/>
                    </a:rPr>
                    <a:t> </a:t>
                  </a:r>
                </a:p>
              </p:txBody>
            </p:sp>
          </mc:Fallback>
        </mc:AlternateContent>
        <p:sp>
          <p:nvSpPr>
            <p:cNvPr id="15" name="Rectangle 14"/>
            <p:cNvSpPr/>
            <p:nvPr/>
          </p:nvSpPr>
          <p:spPr>
            <a:xfrm>
              <a:off x="7168559" y="2752513"/>
              <a:ext cx="483901" cy="451408"/>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endParaRPr lang="en-US"/>
            </a:p>
          </p:txBody>
        </p:sp>
        <p:grpSp>
          <p:nvGrpSpPr>
            <p:cNvPr id="16" name="Group 15"/>
            <p:cNvGrpSpPr/>
            <p:nvPr/>
          </p:nvGrpSpPr>
          <p:grpSpPr>
            <a:xfrm>
              <a:off x="6306679" y="2572481"/>
              <a:ext cx="658252" cy="698556"/>
              <a:chOff x="660533" y="849994"/>
              <a:chExt cx="550460" cy="470542"/>
            </a:xfrm>
          </p:grpSpPr>
          <p:sp>
            <p:nvSpPr>
              <p:cNvPr id="36" name="Oval 35"/>
              <p:cNvSpPr/>
              <p:nvPr/>
            </p:nvSpPr>
            <p:spPr>
              <a:xfrm>
                <a:off x="660533" y="849994"/>
                <a:ext cx="550460" cy="4253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mc:AlternateContent xmlns:mc="http://schemas.openxmlformats.org/markup-compatibility/2006" xmlns:a14="http://schemas.microsoft.com/office/drawing/2010/main">
            <mc:Choice Requires="a14">
              <p:sp>
                <p:nvSpPr>
                  <p:cNvPr id="37" name="TextBox 34"/>
                  <p:cNvSpPr txBox="1"/>
                  <p:nvPr/>
                </p:nvSpPr>
                <p:spPr>
                  <a:xfrm>
                    <a:off x="771373" y="880560"/>
                    <a:ext cx="267937" cy="43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11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naryPr>
                            <m:sub/>
                            <m:sup/>
                            <m:e>
                              <m:r>
                                <a:rPr lang="en-US" sz="1100" i="1" kern="1200">
                                  <a:solidFill>
                                    <a:srgbClr val="FFFFFF"/>
                                  </a:solidFill>
                                  <a:effectLst/>
                                  <a:latin typeface="Cambria Math" panose="02040503050406030204" pitchFamily="18" charset="0"/>
                                  <a:ea typeface="Times New Roman" panose="02020603050405020304" pitchFamily="18" charset="0"/>
                                  <a:cs typeface="Arial" panose="020B0604020202020204" pitchFamily="34" charset="0"/>
                                </a:rPr>
                                <m:t>0</m:t>
                              </m:r>
                            </m:e>
                          </m:nary>
                        </m:oMath>
                      </m:oMathPara>
                    </a14:m>
                    <a:endParaRPr lang="en-US" sz="1100" dirty="0">
                      <a:effectLst/>
                      <a:latin typeface="Times New Roman" panose="02020603050405020304" pitchFamily="18" charset="0"/>
                      <a:ea typeface="Times New Roman" panose="02020603050405020304" pitchFamily="18" charset="0"/>
                    </a:endParaRPr>
                  </a:p>
                </p:txBody>
              </p:sp>
            </mc:Choice>
            <mc:Fallback xmlns="">
              <p:sp>
                <p:nvSpPr>
                  <p:cNvPr id="37" name="TextBox 34"/>
                  <p:cNvSpPr txBox="1">
                    <a:spLocks noRot="1" noChangeAspect="1" noMove="1" noResize="1" noEditPoints="1" noAdjustHandles="1" noChangeArrowheads="1" noChangeShapeType="1" noTextEdit="1"/>
                  </p:cNvSpPr>
                  <p:nvPr/>
                </p:nvSpPr>
                <p:spPr>
                  <a:xfrm>
                    <a:off x="771373" y="880560"/>
                    <a:ext cx="267937" cy="439976"/>
                  </a:xfrm>
                  <a:prstGeom prst="rect">
                    <a:avLst/>
                  </a:prstGeom>
                  <a:blipFill>
                    <a:blip r:embed="rId3"/>
                    <a:stretch>
                      <a:fillRect l="-137736" t="-87963" r="-137736" b="-98148"/>
                    </a:stretch>
                  </a:blipFill>
                </p:spPr>
                <p:txBody>
                  <a:bodyPr/>
                  <a:lstStyle/>
                  <a:p>
                    <a:r>
                      <a:rPr lang="en-US">
                        <a:noFill/>
                      </a:rPr>
                      <a:t> </a:t>
                    </a:r>
                  </a:p>
                </p:txBody>
              </p:sp>
            </mc:Fallback>
          </mc:AlternateContent>
        </p:grpSp>
        <p:cxnSp>
          <p:nvCxnSpPr>
            <p:cNvPr id="17" name="Straight Arrow Connector 16"/>
            <p:cNvCxnSpPr/>
            <p:nvPr/>
          </p:nvCxnSpPr>
          <p:spPr>
            <a:xfrm flipV="1">
              <a:off x="5570697" y="2888201"/>
              <a:ext cx="73598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8" name="TextBox 24"/>
                <p:cNvSpPr txBox="1"/>
                <p:nvPr/>
              </p:nvSpPr>
              <p:spPr>
                <a:xfrm>
                  <a:off x="5125065" y="2188163"/>
                  <a:ext cx="978514" cy="48261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sSub>
                        <m:sSubPr>
                          <m:ctrlPr>
                            <a:rPr lang="en-US" sz="240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4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𝑦</m:t>
                          </m:r>
                        </m:e>
                        <m:sub>
                          <m:r>
                            <a:rPr lang="en-US" sz="24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𝑠𝑝</m:t>
                          </m:r>
                        </m:sub>
                      </m:sSub>
                    </m:oMath>
                  </a14:m>
                  <a:r>
                    <a:rPr lang="en-US" sz="2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sz="2400" dirty="0">
                    <a:effectLst/>
                    <a:latin typeface="Times New Roman" panose="02020603050405020304" pitchFamily="18" charset="0"/>
                    <a:ea typeface="Times New Roman" panose="02020603050405020304" pitchFamily="18" charset="0"/>
                  </a:endParaRPr>
                </a:p>
              </p:txBody>
            </p:sp>
          </mc:Choice>
          <mc:Fallback xmlns="">
            <p:sp>
              <p:nvSpPr>
                <p:cNvPr id="18" name="TextBox 24"/>
                <p:cNvSpPr txBox="1">
                  <a:spLocks noRot="1" noChangeAspect="1" noMove="1" noResize="1" noEditPoints="1" noAdjustHandles="1" noChangeArrowheads="1" noChangeShapeType="1" noTextEdit="1"/>
                </p:cNvSpPr>
                <p:nvPr/>
              </p:nvSpPr>
              <p:spPr>
                <a:xfrm>
                  <a:off x="5125065" y="2188163"/>
                  <a:ext cx="978514" cy="482611"/>
                </a:xfrm>
                <a:prstGeom prst="rect">
                  <a:avLst/>
                </a:prstGeom>
                <a:blipFill>
                  <a:blip r:embed="rId4"/>
                  <a:stretch>
                    <a:fillRect l="-1875" t="-8861" r="-1250" b="-25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25"/>
                <p:cNvSpPr txBox="1"/>
                <p:nvPr/>
              </p:nvSpPr>
              <p:spPr>
                <a:xfrm>
                  <a:off x="6287178" y="3220326"/>
                  <a:ext cx="322384" cy="2743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19" name="TextBox 25"/>
                <p:cNvSpPr txBox="1">
                  <a:spLocks noRot="1" noChangeAspect="1" noMove="1" noResize="1" noEditPoints="1" noAdjustHandles="1" noChangeArrowheads="1" noChangeShapeType="1" noTextEdit="1"/>
                </p:cNvSpPr>
                <p:nvPr/>
              </p:nvSpPr>
              <p:spPr>
                <a:xfrm>
                  <a:off x="6287178" y="3220326"/>
                  <a:ext cx="322384" cy="2743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26"/>
                <p:cNvSpPr txBox="1"/>
                <p:nvPr/>
              </p:nvSpPr>
              <p:spPr>
                <a:xfrm>
                  <a:off x="6112826" y="2597476"/>
                  <a:ext cx="322384" cy="3600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20" name="TextBox 26"/>
                <p:cNvSpPr txBox="1">
                  <a:spLocks noRot="1" noChangeAspect="1" noMove="1" noResize="1" noEditPoints="1" noAdjustHandles="1" noChangeArrowheads="1" noChangeShapeType="1" noTextEdit="1"/>
                </p:cNvSpPr>
                <p:nvPr/>
              </p:nvSpPr>
              <p:spPr>
                <a:xfrm>
                  <a:off x="6112826" y="2597476"/>
                  <a:ext cx="322384" cy="360097"/>
                </a:xfrm>
                <a:prstGeom prst="rect">
                  <a:avLst/>
                </a:prstGeom>
                <a:blipFill>
                  <a:blip r:embed="rId6"/>
                  <a:stretch>
                    <a:fillRect/>
                  </a:stretch>
                </a:blipFill>
              </p:spPr>
              <p:txBody>
                <a:bodyPr/>
                <a:lstStyle/>
                <a:p>
                  <a:r>
                    <a:rPr lang="en-US">
                      <a:noFill/>
                    </a:rPr>
                    <a:t> </a:t>
                  </a:r>
                </a:p>
              </p:txBody>
            </p:sp>
          </mc:Fallback>
        </mc:AlternateContent>
        <p:cxnSp>
          <p:nvCxnSpPr>
            <p:cNvPr id="22" name="Straight Connector 21"/>
            <p:cNvCxnSpPr/>
            <p:nvPr/>
          </p:nvCxnSpPr>
          <p:spPr>
            <a:xfrm>
              <a:off x="6935111" y="2927313"/>
              <a:ext cx="245327" cy="0"/>
            </a:xfrm>
            <a:prstGeom prst="line">
              <a:avLst/>
            </a:prstGeom>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9" name="Rectangle 28"/>
                <p:cNvSpPr/>
                <p:nvPr/>
              </p:nvSpPr>
              <p:spPr>
                <a:xfrm>
                  <a:off x="7130034" y="2711492"/>
                  <a:ext cx="582022" cy="762051"/>
                </a:xfrm>
                <a:prstGeom prst="rect">
                  <a:avLst/>
                </a:prstGeom>
              </p:spPr>
              <p:txBody>
                <a:bodyPr wrap="none">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20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𝐾𝑐</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9" name="Rectangle 28"/>
                <p:cNvSpPr>
                  <a:spLocks noRot="1" noChangeAspect="1" noMove="1" noResize="1" noEditPoints="1" noAdjustHandles="1" noChangeArrowheads="1" noChangeShapeType="1" noTextEdit="1"/>
                </p:cNvSpPr>
                <p:nvPr/>
              </p:nvSpPr>
              <p:spPr>
                <a:xfrm>
                  <a:off x="7130034" y="2711492"/>
                  <a:ext cx="582022" cy="762051"/>
                </a:xfrm>
                <a:prstGeom prst="rect">
                  <a:avLst/>
                </a:prstGeom>
                <a:blipFill>
                  <a:blip r:embed="rId7"/>
                  <a:stretch>
                    <a:fillRect/>
                  </a:stretch>
                </a:blipFill>
              </p:spPr>
              <p:txBody>
                <a:bodyPr/>
                <a:lstStyle/>
                <a:p>
                  <a:r>
                    <a:rPr lang="en-US">
                      <a:noFill/>
                    </a:rPr>
                    <a:t> </a:t>
                  </a:r>
                </a:p>
              </p:txBody>
            </p:sp>
          </mc:Fallback>
        </mc:AlternateContent>
        <p:cxnSp>
          <p:nvCxnSpPr>
            <p:cNvPr id="31" name="Straight Connector 30"/>
            <p:cNvCxnSpPr/>
            <p:nvPr/>
          </p:nvCxnSpPr>
          <p:spPr>
            <a:xfrm>
              <a:off x="10439906" y="2847624"/>
              <a:ext cx="0" cy="118872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flipV="1">
              <a:off x="6635805" y="3203921"/>
              <a:ext cx="0" cy="8324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5" name="TextBox 37"/>
                <p:cNvSpPr txBox="1"/>
                <p:nvPr/>
              </p:nvSpPr>
              <p:spPr>
                <a:xfrm>
                  <a:off x="8232528" y="2406295"/>
                  <a:ext cx="1351436" cy="828928"/>
                </a:xfrm>
                <a:prstGeom prst="rect">
                  <a:avLst/>
                </a:prstGeom>
                <a:solidFill>
                  <a:schemeClr val="bg1"/>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−8</m:t>
                                </m:r>
                                <m:r>
                                  <a:rPr lang="en-US" sz="2400" b="0" i="1" smtClean="0">
                                    <a:latin typeface="Cambria Math" panose="02040503050406030204" pitchFamily="18" charset="0"/>
                                  </a:rPr>
                                  <m:t>𝑆</m:t>
                                </m:r>
                              </m:sup>
                            </m:sSup>
                          </m:num>
                          <m:den>
                            <m:r>
                              <a:rPr lang="en-US" sz="2400" b="0" i="1" smtClean="0">
                                <a:latin typeface="Cambria Math" panose="02040503050406030204" pitchFamily="18" charset="0"/>
                              </a:rPr>
                              <m:t>𝑠</m:t>
                            </m:r>
                            <m:r>
                              <a:rPr lang="en-US" sz="2400" b="0" i="1" smtClean="0">
                                <a:latin typeface="Cambria Math" panose="02040503050406030204" pitchFamily="18" charset="0"/>
                              </a:rPr>
                              <m:t>+1</m:t>
                            </m:r>
                          </m:den>
                        </m:f>
                      </m:oMath>
                    </m:oMathPara>
                  </a14:m>
                  <a:endParaRPr lang="en-US" dirty="0"/>
                </a:p>
              </p:txBody>
            </p:sp>
          </mc:Choice>
          <mc:Fallback xmlns="">
            <p:sp>
              <p:nvSpPr>
                <p:cNvPr id="35" name="TextBox 37"/>
                <p:cNvSpPr txBox="1">
                  <a:spLocks noRot="1" noChangeAspect="1" noMove="1" noResize="1" noEditPoints="1" noAdjustHandles="1" noChangeArrowheads="1" noChangeShapeType="1" noTextEdit="1"/>
                </p:cNvSpPr>
                <p:nvPr/>
              </p:nvSpPr>
              <p:spPr>
                <a:xfrm>
                  <a:off x="8232528" y="2406295"/>
                  <a:ext cx="1351436" cy="828928"/>
                </a:xfrm>
                <a:prstGeom prst="rect">
                  <a:avLst/>
                </a:prstGeom>
                <a:blipFill>
                  <a:blip r:embed="rId8"/>
                  <a:stretch>
                    <a:fillRect/>
                  </a:stretch>
                </a:blipFill>
                <a:ln>
                  <a:solidFill>
                    <a:schemeClr val="tx1"/>
                  </a:solidFill>
                </a:ln>
              </p:spPr>
              <p:txBody>
                <a:bodyPr/>
                <a:lstStyle/>
                <a:p>
                  <a:r>
                    <a:rPr lang="en-US">
                      <a:noFill/>
                    </a:rPr>
                    <a:t> </a:t>
                  </a:r>
                </a:p>
              </p:txBody>
            </p:sp>
          </mc:Fallback>
        </mc:AlternateContent>
        <p:cxnSp>
          <p:nvCxnSpPr>
            <p:cNvPr id="41" name="Straight Arrow Connector 40"/>
            <p:cNvCxnSpPr/>
            <p:nvPr/>
          </p:nvCxnSpPr>
          <p:spPr>
            <a:xfrm flipV="1">
              <a:off x="7701343" y="2941077"/>
              <a:ext cx="51002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9596732" y="2826729"/>
              <a:ext cx="12520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a:off x="6635805" y="4036344"/>
              <a:ext cx="3810040" cy="0"/>
            </a:xfrm>
            <a:prstGeom prst="line">
              <a:avLst/>
            </a:prstGeom>
          </p:spPr>
          <p:style>
            <a:lnRef idx="1">
              <a:schemeClr val="dk1"/>
            </a:lnRef>
            <a:fillRef idx="0">
              <a:schemeClr val="dk1"/>
            </a:fillRef>
            <a:effectRef idx="0">
              <a:schemeClr val="dk1"/>
            </a:effectRef>
            <a:fontRef idx="minor">
              <a:schemeClr val="tx1"/>
            </a:fontRef>
          </p:style>
        </p:cxnSp>
      </p:grpSp>
      <p:sp>
        <p:nvSpPr>
          <p:cNvPr id="54" name="TextBox 53"/>
          <p:cNvSpPr txBox="1"/>
          <p:nvPr/>
        </p:nvSpPr>
        <p:spPr>
          <a:xfrm>
            <a:off x="796414" y="2929549"/>
            <a:ext cx="1401096" cy="461665"/>
          </a:xfrm>
          <a:prstGeom prst="rect">
            <a:avLst/>
          </a:prstGeom>
          <a:noFill/>
        </p:spPr>
        <p:txBody>
          <a:bodyPr wrap="square" rtlCol="0">
            <a:spAutoFit/>
          </a:bodyPr>
          <a:lstStyle/>
          <a:p>
            <a:r>
              <a:rPr lang="en-US" sz="2400" b="1" dirty="0" smtClean="0">
                <a:solidFill>
                  <a:srgbClr val="FF0000"/>
                </a:solidFill>
              </a:rPr>
              <a:t>Solution</a:t>
            </a:r>
            <a:endParaRPr lang="en-US" sz="2400" b="1" dirty="0">
              <a:solidFill>
                <a:srgbClr val="FF0000"/>
              </a:solidFill>
            </a:endParaRPr>
          </a:p>
        </p:txBody>
      </p:sp>
      <mc:AlternateContent xmlns:mc="http://schemas.openxmlformats.org/markup-compatibility/2006" xmlns:a14="http://schemas.microsoft.com/office/drawing/2010/main">
        <mc:Choice Requires="a14">
          <p:sp>
            <p:nvSpPr>
              <p:cNvPr id="55" name="TextBox 4"/>
              <p:cNvSpPr txBox="1"/>
              <p:nvPr/>
            </p:nvSpPr>
            <p:spPr>
              <a:xfrm>
                <a:off x="796414" y="3957837"/>
                <a:ext cx="1785040" cy="369332"/>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1+</m:t>
                      </m:r>
                      <m:r>
                        <a:rPr lang="en-US" sz="2400" b="0" i="1" smtClean="0">
                          <a:latin typeface="Cambria Math" panose="02040503050406030204" pitchFamily="18" charset="0"/>
                        </a:rPr>
                        <m:t>𝐺</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𝐺</m:t>
                          </m:r>
                        </m:e>
                        <m:sub>
                          <m:r>
                            <a:rPr lang="en-US" sz="2400" b="0" i="1" smtClean="0">
                              <a:latin typeface="Cambria Math" panose="02040503050406030204" pitchFamily="18" charset="0"/>
                            </a:rPr>
                            <m:t>𝑚</m:t>
                          </m:r>
                        </m:sub>
                      </m:sSub>
                      <m:r>
                        <a:rPr lang="en-US" sz="2400" b="0" i="1" smtClean="0">
                          <a:latin typeface="Cambria Math" panose="02040503050406030204" pitchFamily="18" charset="0"/>
                        </a:rPr>
                        <m:t>=0</m:t>
                      </m:r>
                    </m:oMath>
                  </m:oMathPara>
                </a14:m>
                <a:endParaRPr lang="en-US" sz="2400" dirty="0"/>
              </a:p>
            </p:txBody>
          </p:sp>
        </mc:Choice>
        <mc:Fallback xmlns="">
          <p:sp>
            <p:nvSpPr>
              <p:cNvPr id="55" name="TextBox 4"/>
              <p:cNvSpPr txBox="1">
                <a:spLocks noRot="1" noChangeAspect="1" noMove="1" noResize="1" noEditPoints="1" noAdjustHandles="1" noChangeArrowheads="1" noChangeShapeType="1" noTextEdit="1"/>
              </p:cNvSpPr>
              <p:nvPr/>
            </p:nvSpPr>
            <p:spPr>
              <a:xfrm>
                <a:off x="796414" y="3957837"/>
                <a:ext cx="1785040" cy="369332"/>
              </a:xfrm>
              <a:prstGeom prst="rect">
                <a:avLst/>
              </a:prstGeom>
              <a:blipFill>
                <a:blip r:embed="rId9"/>
                <a:stretch>
                  <a:fillRect l="-3767" r="-3767" b="-98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Rectangle 56"/>
              <p:cNvSpPr/>
              <p:nvPr/>
            </p:nvSpPr>
            <p:spPr>
              <a:xfrm>
                <a:off x="796414" y="4388724"/>
                <a:ext cx="2451825" cy="7900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1+</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1</m:t>
                          </m:r>
                        </m:e>
                      </m:d>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r>
                                    <a:rPr lang="en-US" sz="2000" b="0" i="1" smtClean="0">
                                      <a:latin typeface="Cambria Math" panose="02040503050406030204" pitchFamily="18" charset="0"/>
                                    </a:rPr>
                                    <m:t>−8</m:t>
                                  </m:r>
                                  <m:r>
                                    <a:rPr lang="en-US" sz="2000" b="0" i="1" smtClean="0">
                                      <a:latin typeface="Cambria Math" panose="02040503050406030204" pitchFamily="18" charset="0"/>
                                    </a:rPr>
                                    <m:t>𝑠</m:t>
                                  </m:r>
                                </m:sup>
                              </m:sSup>
                            </m:num>
                            <m:den>
                              <m:r>
                                <a:rPr lang="en-US" sz="2000" b="0" i="1" smtClean="0">
                                  <a:latin typeface="Cambria Math" panose="02040503050406030204" pitchFamily="18" charset="0"/>
                                </a:rPr>
                                <m:t>𝑆</m:t>
                              </m:r>
                              <m:r>
                                <a:rPr lang="en-US" sz="2000" b="0" i="1" smtClean="0">
                                  <a:latin typeface="Cambria Math" panose="02040503050406030204" pitchFamily="18" charset="0"/>
                                </a:rPr>
                                <m:t>+1</m:t>
                              </m:r>
                            </m:den>
                          </m:f>
                        </m:e>
                      </m:d>
                      <m:r>
                        <a:rPr lang="en-US" sz="2000" b="0" i="1" smtClean="0">
                          <a:latin typeface="Cambria Math" panose="02040503050406030204" pitchFamily="18" charset="0"/>
                        </a:rPr>
                        <m:t>=0</m:t>
                      </m:r>
                    </m:oMath>
                  </m:oMathPara>
                </a14:m>
                <a:endParaRPr lang="en-US" sz="2000" dirty="0"/>
              </a:p>
            </p:txBody>
          </p:sp>
        </mc:Choice>
        <mc:Fallback xmlns="">
          <p:sp>
            <p:nvSpPr>
              <p:cNvPr id="57" name="Rectangle 56"/>
              <p:cNvSpPr>
                <a:spLocks noRot="1" noChangeAspect="1" noMove="1" noResize="1" noEditPoints="1" noAdjustHandles="1" noChangeArrowheads="1" noChangeShapeType="1" noTextEdit="1"/>
              </p:cNvSpPr>
              <p:nvPr/>
            </p:nvSpPr>
            <p:spPr>
              <a:xfrm>
                <a:off x="796414" y="4388724"/>
                <a:ext cx="2451825" cy="790024"/>
              </a:xfrm>
              <a:prstGeom prst="rect">
                <a:avLst/>
              </a:prstGeom>
              <a:blipFill>
                <a:blip r:embed="rId10"/>
                <a:stretch>
                  <a:fillRect/>
                </a:stretch>
              </a:blipFill>
            </p:spPr>
            <p:txBody>
              <a:bodyPr/>
              <a:lstStyle/>
              <a:p>
                <a:r>
                  <a:rPr lang="en-US">
                    <a:noFill/>
                  </a:rPr>
                  <a:t> </a:t>
                </a:r>
              </a:p>
            </p:txBody>
          </p:sp>
        </mc:Fallback>
      </mc:AlternateContent>
      <p:sp>
        <p:nvSpPr>
          <p:cNvPr id="58" name="Rectangle 57"/>
          <p:cNvSpPr/>
          <p:nvPr/>
        </p:nvSpPr>
        <p:spPr>
          <a:xfrm>
            <a:off x="1147347" y="3462447"/>
            <a:ext cx="1233030" cy="400110"/>
          </a:xfrm>
          <a:prstGeom prst="rect">
            <a:avLst/>
          </a:prstGeom>
        </p:spPr>
        <p:txBody>
          <a:bodyPr wrap="none">
            <a:spAutoFit/>
          </a:bodyPr>
          <a:lstStyle/>
          <a:p>
            <a:r>
              <a:rPr lang="en-US" sz="2000" dirty="0" smtClean="0">
                <a:latin typeface="Times New Roman" panose="02020603050405020304" pitchFamily="18" charset="0"/>
                <a:cs typeface="Times New Roman" panose="02020603050405020304" pitchFamily="18" charset="0"/>
              </a:rPr>
              <a:t>(a).  Kc=1</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9" name="Rectangle 58"/>
              <p:cNvSpPr/>
              <p:nvPr/>
            </p:nvSpPr>
            <p:spPr>
              <a:xfrm>
                <a:off x="792025" y="5398859"/>
                <a:ext cx="2638479" cy="8972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1+</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1</m:t>
                          </m:r>
                        </m:e>
                      </m:d>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1−4</m:t>
                                  </m:r>
                                  <m:r>
                                    <a:rPr lang="en-US" sz="2000" b="0" i="1" smtClean="0">
                                      <a:latin typeface="Cambria Math" panose="02040503050406030204" pitchFamily="18" charset="0"/>
                                    </a:rPr>
                                    <m:t>𝑆</m:t>
                                  </m:r>
                                </m:num>
                                <m:den>
                                  <m:r>
                                    <a:rPr lang="en-US" sz="2000" b="0" i="1" smtClean="0">
                                      <a:latin typeface="Cambria Math" panose="02040503050406030204" pitchFamily="18" charset="0"/>
                                    </a:rPr>
                                    <m:t>1+4</m:t>
                                  </m:r>
                                  <m:r>
                                    <a:rPr lang="en-US" sz="2000" b="0" i="1" smtClean="0">
                                      <a:latin typeface="Cambria Math" panose="02040503050406030204" pitchFamily="18" charset="0"/>
                                    </a:rPr>
                                    <m:t>𝑠</m:t>
                                  </m:r>
                                </m:den>
                              </m:f>
                            </m:num>
                            <m:den>
                              <m:r>
                                <a:rPr lang="en-US" sz="2000" b="0" i="1" smtClean="0">
                                  <a:latin typeface="Cambria Math" panose="02040503050406030204" pitchFamily="18" charset="0"/>
                                </a:rPr>
                                <m:t>𝑆</m:t>
                              </m:r>
                              <m:r>
                                <a:rPr lang="en-US" sz="2000" b="0" i="1" smtClean="0">
                                  <a:latin typeface="Cambria Math" panose="02040503050406030204" pitchFamily="18" charset="0"/>
                                </a:rPr>
                                <m:t>+1</m:t>
                              </m:r>
                            </m:den>
                          </m:f>
                        </m:e>
                      </m:d>
                      <m:r>
                        <a:rPr lang="en-US" sz="2000" b="0" i="1" smtClean="0">
                          <a:latin typeface="Cambria Math" panose="02040503050406030204" pitchFamily="18" charset="0"/>
                        </a:rPr>
                        <m:t>=0</m:t>
                      </m:r>
                    </m:oMath>
                  </m:oMathPara>
                </a14:m>
                <a:endParaRPr lang="en-US" sz="2000" dirty="0"/>
              </a:p>
            </p:txBody>
          </p:sp>
        </mc:Choice>
        <mc:Fallback xmlns="">
          <p:sp>
            <p:nvSpPr>
              <p:cNvPr id="59" name="Rectangle 58"/>
              <p:cNvSpPr>
                <a:spLocks noRot="1" noChangeAspect="1" noMove="1" noResize="1" noEditPoints="1" noAdjustHandles="1" noChangeArrowheads="1" noChangeShapeType="1" noTextEdit="1"/>
              </p:cNvSpPr>
              <p:nvPr/>
            </p:nvSpPr>
            <p:spPr>
              <a:xfrm>
                <a:off x="792025" y="5398859"/>
                <a:ext cx="2638479" cy="897297"/>
              </a:xfrm>
              <a:prstGeom prst="rect">
                <a:avLst/>
              </a:prstGeom>
              <a:blipFill>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02676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21</a:t>
            </a:fld>
            <a:endParaRPr lang="en-US"/>
          </a:p>
        </p:txBody>
      </p:sp>
      <mc:AlternateContent xmlns:mc="http://schemas.openxmlformats.org/markup-compatibility/2006" xmlns:a14="http://schemas.microsoft.com/office/drawing/2010/main">
        <mc:Choice Requires="a14">
          <p:sp>
            <p:nvSpPr>
              <p:cNvPr id="3" name="Rectangle 2"/>
              <p:cNvSpPr/>
              <p:nvPr/>
            </p:nvSpPr>
            <p:spPr>
              <a:xfrm>
                <a:off x="735702" y="679604"/>
                <a:ext cx="3607975" cy="783869"/>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1+</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1</m:t>
                          </m:r>
                        </m:e>
                      </m:d>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1−4</m:t>
                              </m:r>
                              <m:r>
                                <a:rPr lang="en-US" sz="2000" b="0" i="1" smtClean="0">
                                  <a:latin typeface="Cambria Math" panose="02040503050406030204" pitchFamily="18" charset="0"/>
                                </a:rPr>
                                <m:t>𝑆</m:t>
                              </m:r>
                            </m:num>
                            <m:den>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+1)(4</m:t>
                              </m:r>
                              <m:r>
                                <a:rPr lang="en-US" sz="2000" b="0" i="1" smtClean="0">
                                  <a:latin typeface="Cambria Math" panose="02040503050406030204" pitchFamily="18" charset="0"/>
                                </a:rPr>
                                <m:t>𝑆</m:t>
                              </m:r>
                              <m:r>
                                <a:rPr lang="en-US" sz="2000" b="0" i="1" smtClean="0">
                                  <a:latin typeface="Cambria Math" panose="02040503050406030204" pitchFamily="18" charset="0"/>
                                </a:rPr>
                                <m:t>+1)</m:t>
                              </m:r>
                            </m:den>
                          </m:f>
                        </m:e>
                      </m:d>
                      <m:r>
                        <a:rPr lang="en-US" sz="2000" b="0" i="1" smtClean="0">
                          <a:latin typeface="Cambria Math" panose="02040503050406030204" pitchFamily="18" charset="0"/>
                        </a:rPr>
                        <m:t>=0</m:t>
                      </m:r>
                    </m:oMath>
                  </m:oMathPara>
                </a14:m>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735702" y="679604"/>
                <a:ext cx="3607975" cy="78386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936522" y="1924664"/>
                <a:ext cx="220239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4</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r>
                        <a:rPr lang="en-US" sz="2400" b="0" i="1" smtClean="0">
                          <a:latin typeface="Cambria Math" panose="02040503050406030204" pitchFamily="18" charset="0"/>
                        </a:rPr>
                        <m:t>𝑆</m:t>
                      </m:r>
                      <m:r>
                        <a:rPr lang="en-US" sz="2400" b="0" i="1" smtClean="0">
                          <a:latin typeface="Cambria Math" panose="02040503050406030204" pitchFamily="18" charset="0"/>
                        </a:rPr>
                        <m:t>+2=0</m:t>
                      </m:r>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936522" y="1924664"/>
                <a:ext cx="2202398" cy="369332"/>
              </a:xfrm>
              <a:prstGeom prst="rect">
                <a:avLst/>
              </a:prstGeom>
              <a:blipFill>
                <a:blip r:embed="rId3"/>
                <a:stretch>
                  <a:fillRect l="-3047" t="-1667" r="-2770"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936522" y="2662854"/>
                <a:ext cx="2573461" cy="6586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1,2</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m:t>
                          </m:r>
                          <m:r>
                            <a:rPr lang="en-US" sz="2000" b="0" i="1" smtClean="0">
                              <a:latin typeface="Cambria Math" panose="02040503050406030204" pitchFamily="18" charset="0"/>
                            </a:rPr>
                            <m:t>𝑏</m:t>
                          </m:r>
                          <m:r>
                            <a:rPr lang="en-US" sz="2000" b="0" i="1" smtClean="0">
                              <a:latin typeface="Cambria Math" panose="02040503050406030204" pitchFamily="18" charset="0"/>
                              <a:ea typeface="Cambria Math" panose="02040503050406030204" pitchFamily="18" charset="0"/>
                            </a:rPr>
                            <m:t>±</m:t>
                          </m:r>
                          <m:rad>
                            <m:radPr>
                              <m:degHide m:val="on"/>
                              <m:ctrlPr>
                                <a:rPr lang="en-US" sz="2000" b="0" i="1" smtClean="0">
                                  <a:latin typeface="Cambria Math" panose="02040503050406030204" pitchFamily="18" charset="0"/>
                                  <a:ea typeface="Cambria Math" panose="02040503050406030204" pitchFamily="18" charset="0"/>
                                </a:rPr>
                              </m:ctrlPr>
                            </m:radPr>
                            <m:deg/>
                            <m:e>
                              <m:sSup>
                                <m:sSupPr>
                                  <m:ctrlPr>
                                    <a:rPr lang="en-US" sz="2000" b="0" i="1" smtClean="0">
                                      <a:latin typeface="Cambria Math" panose="02040503050406030204" pitchFamily="18" charset="0"/>
                                      <a:ea typeface="Cambria Math" panose="02040503050406030204" pitchFamily="18" charset="0"/>
                                    </a:rPr>
                                  </m:ctrlPr>
                                </m:sSupPr>
                                <m:e>
                                  <m:r>
                                    <a:rPr lang="en-US" sz="2000" b="0" i="1" smtClean="0">
                                      <a:latin typeface="Cambria Math" panose="02040503050406030204" pitchFamily="18" charset="0"/>
                                      <a:ea typeface="Cambria Math" panose="02040503050406030204" pitchFamily="18" charset="0"/>
                                    </a:rPr>
                                    <m:t>𝑏</m:t>
                                  </m:r>
                                </m:e>
                                <m:sup>
                                  <m:r>
                                    <a:rPr lang="en-US" sz="2000" b="0" i="1" smtClean="0">
                                      <a:latin typeface="Cambria Math" panose="02040503050406030204" pitchFamily="18" charset="0"/>
                                      <a:ea typeface="Cambria Math" panose="02040503050406030204" pitchFamily="18" charset="0"/>
                                    </a:rPr>
                                    <m:t>2</m:t>
                                  </m:r>
                                </m:sup>
                              </m:sSup>
                              <m:r>
                                <a:rPr lang="en-US" sz="2000" b="0" i="1" smtClean="0">
                                  <a:latin typeface="Cambria Math" panose="02040503050406030204" pitchFamily="18" charset="0"/>
                                  <a:ea typeface="Cambria Math" panose="02040503050406030204" pitchFamily="18" charset="0"/>
                                </a:rPr>
                                <m:t>−4</m:t>
                              </m:r>
                              <m:r>
                                <a:rPr lang="en-US" sz="2000" b="0" i="1" smtClean="0">
                                  <a:latin typeface="Cambria Math" panose="02040503050406030204" pitchFamily="18" charset="0"/>
                                  <a:ea typeface="Cambria Math" panose="02040503050406030204" pitchFamily="18" charset="0"/>
                                </a:rPr>
                                <m:t>𝑎𝑐</m:t>
                              </m:r>
                            </m:e>
                          </m:rad>
                        </m:num>
                        <m:den>
                          <m:r>
                            <a:rPr lang="en-US" sz="2000" b="0" i="1" smtClean="0">
                              <a:latin typeface="Cambria Math" panose="02040503050406030204" pitchFamily="18" charset="0"/>
                            </a:rPr>
                            <m:t>2</m:t>
                          </m:r>
                          <m:r>
                            <a:rPr lang="en-US" sz="2000" b="0" i="1" smtClean="0">
                              <a:latin typeface="Cambria Math" panose="02040503050406030204" pitchFamily="18" charset="0"/>
                            </a:rPr>
                            <m:t>𝑎</m:t>
                          </m:r>
                        </m:den>
                      </m:f>
                    </m:oMath>
                  </m:oMathPara>
                </a14:m>
                <a:endParaRPr lang="en-US" sz="2000" dirty="0"/>
              </a:p>
            </p:txBody>
          </p:sp>
        </mc:Choice>
        <mc:Fallback xmlns="">
          <p:sp>
            <p:nvSpPr>
              <p:cNvPr id="5" name="TextBox 4"/>
              <p:cNvSpPr txBox="1">
                <a:spLocks noRot="1" noChangeAspect="1" noMove="1" noResize="1" noEditPoints="1" noAdjustHandles="1" noChangeArrowheads="1" noChangeShapeType="1" noTextEdit="1"/>
              </p:cNvSpPr>
              <p:nvPr/>
            </p:nvSpPr>
            <p:spPr>
              <a:xfrm>
                <a:off x="936522" y="2662854"/>
                <a:ext cx="2573461" cy="65864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936522" y="3681506"/>
                <a:ext cx="2910797" cy="7151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1,2</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r>
                            <a:rPr lang="en-US" sz="2000" b="0" i="1" smtClean="0">
                              <a:latin typeface="Cambria Math" panose="02040503050406030204" pitchFamily="18" charset="0"/>
                              <a:ea typeface="Cambria Math" panose="02040503050406030204" pitchFamily="18" charset="0"/>
                            </a:rPr>
                            <m:t>±</m:t>
                          </m:r>
                          <m:rad>
                            <m:radPr>
                              <m:degHide m:val="on"/>
                              <m:ctrlPr>
                                <a:rPr lang="en-US" sz="2000" b="0" i="1" smtClean="0">
                                  <a:latin typeface="Cambria Math" panose="02040503050406030204" pitchFamily="18" charset="0"/>
                                  <a:ea typeface="Cambria Math" panose="02040503050406030204" pitchFamily="18" charset="0"/>
                                </a:rPr>
                              </m:ctrlPr>
                            </m:radPr>
                            <m:deg/>
                            <m:e>
                              <m:r>
                                <a:rPr lang="en-US" sz="2000" b="0" i="1" smtClean="0">
                                  <a:latin typeface="Cambria Math" panose="02040503050406030204" pitchFamily="18" charset="0"/>
                                  <a:ea typeface="Cambria Math" panose="02040503050406030204" pitchFamily="18" charset="0"/>
                                </a:rPr>
                                <m:t>1−4(4)(2)</m:t>
                              </m:r>
                            </m:e>
                          </m:rad>
                        </m:num>
                        <m:den>
                          <m:r>
                            <a:rPr lang="en-US" sz="2000" b="0" i="1" smtClean="0">
                              <a:latin typeface="Cambria Math" panose="02040503050406030204" pitchFamily="18" charset="0"/>
                            </a:rPr>
                            <m:t>2(4)</m:t>
                          </m:r>
                        </m:den>
                      </m:f>
                    </m:oMath>
                  </m:oMathPara>
                </a14:m>
                <a:endParaRPr lang="en-US" sz="2000" dirty="0"/>
              </a:p>
            </p:txBody>
          </p:sp>
        </mc:Choice>
        <mc:Fallback xmlns="">
          <p:sp>
            <p:nvSpPr>
              <p:cNvPr id="6" name="TextBox 5"/>
              <p:cNvSpPr txBox="1">
                <a:spLocks noRot="1" noChangeAspect="1" noMove="1" noResize="1" noEditPoints="1" noAdjustHandles="1" noChangeArrowheads="1" noChangeShapeType="1" noTextEdit="1"/>
              </p:cNvSpPr>
              <p:nvPr/>
            </p:nvSpPr>
            <p:spPr>
              <a:xfrm>
                <a:off x="936522" y="3681506"/>
                <a:ext cx="2910797" cy="7151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735702" y="4597728"/>
                <a:ext cx="2806538" cy="413511"/>
              </a:xfrm>
              <a:prstGeom prst="rect">
                <a:avLst/>
              </a:prstGeom>
              <a:solidFill>
                <a:srgbClr val="FF9900"/>
              </a:solid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𝑆</m:t>
                          </m:r>
                        </m:e>
                        <m:sub>
                          <m:r>
                            <a:rPr lang="en-US" sz="2000" i="1">
                              <a:latin typeface="Cambria Math" panose="02040503050406030204" pitchFamily="18" charset="0"/>
                            </a:rPr>
                            <m:t>1,2</m:t>
                          </m:r>
                        </m:sub>
                      </m:sSub>
                      <m:r>
                        <a:rPr lang="en-US" sz="2000" b="0" i="1" smtClean="0">
                          <a:latin typeface="Cambria Math" panose="02040503050406030204" pitchFamily="18" charset="0"/>
                        </a:rPr>
                        <m:t>=−0.125</m:t>
                      </m:r>
                      <m:r>
                        <a:rPr lang="en-US" sz="2000" b="0" i="1" smtClean="0">
                          <a:latin typeface="Cambria Math" panose="02040503050406030204" pitchFamily="18" charset="0"/>
                          <a:ea typeface="Cambria Math" panose="02040503050406030204" pitchFamily="18" charset="0"/>
                        </a:rPr>
                        <m:t>±0.695</m:t>
                      </m:r>
                      <m:r>
                        <a:rPr lang="en-US" sz="2000" b="0" i="1" smtClean="0">
                          <a:latin typeface="Cambria Math" panose="02040503050406030204" pitchFamily="18" charset="0"/>
                          <a:ea typeface="Cambria Math" panose="02040503050406030204" pitchFamily="18" charset="0"/>
                        </a:rPr>
                        <m:t>𝑗</m:t>
                      </m:r>
                    </m:oMath>
                  </m:oMathPara>
                </a14:m>
                <a:endParaRPr lang="en-US" sz="2000" dirty="0"/>
              </a:p>
            </p:txBody>
          </p:sp>
        </mc:Choice>
        <mc:Fallback xmlns="">
          <p:sp>
            <p:nvSpPr>
              <p:cNvPr id="7" name="Rectangle 6"/>
              <p:cNvSpPr>
                <a:spLocks noRot="1" noChangeAspect="1" noMove="1" noResize="1" noEditPoints="1" noAdjustHandles="1" noChangeArrowheads="1" noChangeShapeType="1" noTextEdit="1"/>
              </p:cNvSpPr>
              <p:nvPr/>
            </p:nvSpPr>
            <p:spPr>
              <a:xfrm>
                <a:off x="735702" y="4597728"/>
                <a:ext cx="2806538" cy="413511"/>
              </a:xfrm>
              <a:prstGeom prst="rect">
                <a:avLst/>
              </a:prstGeom>
              <a:blipFill>
                <a:blip r:embed="rId6"/>
                <a:stretch>
                  <a:fillRect b="-11765"/>
                </a:stretch>
              </a:blipFill>
            </p:spPr>
            <p:txBody>
              <a:bodyPr/>
              <a:lstStyle/>
              <a:p>
                <a:r>
                  <a:rPr lang="en-US">
                    <a:noFill/>
                  </a:rPr>
                  <a:t> </a:t>
                </a:r>
              </a:p>
            </p:txBody>
          </p:sp>
        </mc:Fallback>
      </mc:AlternateContent>
      <p:sp>
        <p:nvSpPr>
          <p:cNvPr id="8" name="TextBox 7"/>
          <p:cNvSpPr txBox="1"/>
          <p:nvPr/>
        </p:nvSpPr>
        <p:spPr>
          <a:xfrm>
            <a:off x="735702" y="5324168"/>
            <a:ext cx="6122298" cy="400110"/>
          </a:xfrm>
          <a:prstGeom prst="rect">
            <a:avLst/>
          </a:prstGeom>
          <a:noFill/>
        </p:spPr>
        <p:txBody>
          <a:bodyPr wrap="square" rtlCol="0">
            <a:spAutoFit/>
          </a:bodyPr>
          <a:lstStyle/>
          <a:p>
            <a:r>
              <a:rPr lang="en-US" sz="2000" b="1" i="1" dirty="0" smtClean="0">
                <a:solidFill>
                  <a:schemeClr val="accent5">
                    <a:lumMod val="75000"/>
                  </a:schemeClr>
                </a:solidFill>
              </a:rPr>
              <a:t>Roots are complex numbers with real part is negative</a:t>
            </a:r>
            <a:r>
              <a:rPr lang="en-US" b="1" i="1" dirty="0" smtClean="0"/>
              <a:t>. </a:t>
            </a:r>
            <a:endParaRPr lang="en-US" b="1" i="1" dirty="0"/>
          </a:p>
        </p:txBody>
      </p:sp>
      <p:sp>
        <p:nvSpPr>
          <p:cNvPr id="9" name="Striped Right Arrow 8"/>
          <p:cNvSpPr/>
          <p:nvPr/>
        </p:nvSpPr>
        <p:spPr>
          <a:xfrm>
            <a:off x="7079225" y="5151705"/>
            <a:ext cx="1192161" cy="74503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610600" y="5247865"/>
            <a:ext cx="3202858" cy="461665"/>
          </a:xfrm>
          <a:prstGeom prst="rect">
            <a:avLst/>
          </a:prstGeom>
          <a:noFill/>
        </p:spPr>
        <p:txBody>
          <a:bodyPr wrap="square" rtlCol="0">
            <a:spAutoFit/>
          </a:bodyPr>
          <a:lstStyle/>
          <a:p>
            <a:r>
              <a:rPr lang="en-US" sz="2400" dirty="0" smtClean="0">
                <a:solidFill>
                  <a:srgbClr val="FF0000"/>
                </a:solidFill>
              </a:rPr>
              <a:t>The system is stable</a:t>
            </a:r>
            <a:endParaRPr lang="en-US" sz="2400" dirty="0">
              <a:solidFill>
                <a:srgbClr val="FF0000"/>
              </a:solidFill>
            </a:endParaRPr>
          </a:p>
        </p:txBody>
      </p:sp>
    </p:spTree>
    <p:extLst>
      <p:ext uri="{BB962C8B-B14F-4D97-AF65-F5344CB8AC3E}">
        <p14:creationId xmlns:p14="http://schemas.microsoft.com/office/powerpoint/2010/main" val="1608015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22</a:t>
            </a:fld>
            <a:endParaRPr lang="en-US"/>
          </a:p>
        </p:txBody>
      </p:sp>
      <p:sp>
        <p:nvSpPr>
          <p:cNvPr id="3" name="Rectangle 2"/>
          <p:cNvSpPr/>
          <p:nvPr/>
        </p:nvSpPr>
        <p:spPr>
          <a:xfrm>
            <a:off x="837631" y="483273"/>
            <a:ext cx="1510350" cy="400110"/>
          </a:xfrm>
          <a:prstGeom prst="rect">
            <a:avLst/>
          </a:prstGeom>
        </p:spPr>
        <p:txBody>
          <a:bodyPr wrap="none">
            <a:spAutoFit/>
          </a:bodyPr>
          <a:lstStyle/>
          <a:p>
            <a:r>
              <a:rPr lang="en-US" sz="2000" dirty="0" smtClean="0">
                <a:latin typeface="Times New Roman" panose="02020603050405020304" pitchFamily="18" charset="0"/>
                <a:cs typeface="Times New Roman" panose="02020603050405020304" pitchFamily="18" charset="0"/>
              </a:rPr>
              <a:t>(b).  Kc= 5/4</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4"/>
              <p:cNvSpPr txBox="1"/>
              <p:nvPr/>
            </p:nvSpPr>
            <p:spPr>
              <a:xfrm>
                <a:off x="988143" y="1155644"/>
                <a:ext cx="1785040" cy="369332"/>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1+</m:t>
                      </m:r>
                      <m:r>
                        <a:rPr lang="en-US" sz="2400" b="0" i="1" smtClean="0">
                          <a:latin typeface="Cambria Math" panose="02040503050406030204" pitchFamily="18" charset="0"/>
                        </a:rPr>
                        <m:t>𝐺</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𝐺</m:t>
                          </m:r>
                        </m:e>
                        <m:sub>
                          <m:r>
                            <a:rPr lang="en-US" sz="2400" b="0" i="1" smtClean="0">
                              <a:latin typeface="Cambria Math" panose="02040503050406030204" pitchFamily="18" charset="0"/>
                            </a:rPr>
                            <m:t>𝑚</m:t>
                          </m:r>
                        </m:sub>
                      </m:sSub>
                      <m:r>
                        <a:rPr lang="en-US" sz="2400" b="0" i="1" smtClean="0">
                          <a:latin typeface="Cambria Math" panose="02040503050406030204" pitchFamily="18" charset="0"/>
                        </a:rPr>
                        <m:t>=0</m:t>
                      </m:r>
                    </m:oMath>
                  </m:oMathPara>
                </a14:m>
                <a:endParaRPr lang="en-US" sz="2400" dirty="0"/>
              </a:p>
            </p:txBody>
          </p:sp>
        </mc:Choice>
        <mc:Fallback xmlns="">
          <p:sp>
            <p:nvSpPr>
              <p:cNvPr id="4" name="TextBox 4"/>
              <p:cNvSpPr txBox="1">
                <a:spLocks noRot="1" noChangeAspect="1" noMove="1" noResize="1" noEditPoints="1" noAdjustHandles="1" noChangeArrowheads="1" noChangeShapeType="1" noTextEdit="1"/>
              </p:cNvSpPr>
              <p:nvPr/>
            </p:nvSpPr>
            <p:spPr>
              <a:xfrm>
                <a:off x="988143" y="1155644"/>
                <a:ext cx="1785040" cy="369332"/>
              </a:xfrm>
              <a:prstGeom prst="rect">
                <a:avLst/>
              </a:prstGeom>
              <a:blipFill>
                <a:blip r:embed="rId2"/>
                <a:stretch>
                  <a:fillRect l="-3413" r="-3754"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37631" y="1660273"/>
                <a:ext cx="2626232" cy="7900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1+</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5</m:t>
                              </m:r>
                            </m:num>
                            <m:den>
                              <m:r>
                                <a:rPr lang="en-US" sz="2000" b="0" i="1" smtClean="0">
                                  <a:latin typeface="Cambria Math" panose="02040503050406030204" pitchFamily="18" charset="0"/>
                                </a:rPr>
                                <m:t>4</m:t>
                              </m:r>
                            </m:den>
                          </m:f>
                        </m:e>
                      </m:d>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r>
                                    <a:rPr lang="en-US" sz="2000" b="0" i="1" smtClean="0">
                                      <a:latin typeface="Cambria Math" panose="02040503050406030204" pitchFamily="18" charset="0"/>
                                    </a:rPr>
                                    <m:t>−8</m:t>
                                  </m:r>
                                  <m:r>
                                    <a:rPr lang="en-US" sz="2000" b="0" i="1" smtClean="0">
                                      <a:latin typeface="Cambria Math" panose="02040503050406030204" pitchFamily="18" charset="0"/>
                                    </a:rPr>
                                    <m:t>𝑠</m:t>
                                  </m:r>
                                </m:sup>
                              </m:sSup>
                            </m:num>
                            <m:den>
                              <m:r>
                                <a:rPr lang="en-US" sz="2000" b="0" i="1" smtClean="0">
                                  <a:latin typeface="Cambria Math" panose="02040503050406030204" pitchFamily="18" charset="0"/>
                                </a:rPr>
                                <m:t>𝑆</m:t>
                              </m:r>
                              <m:r>
                                <a:rPr lang="en-US" sz="2000" b="0" i="1" smtClean="0">
                                  <a:latin typeface="Cambria Math" panose="02040503050406030204" pitchFamily="18" charset="0"/>
                                </a:rPr>
                                <m:t>+1</m:t>
                              </m:r>
                            </m:den>
                          </m:f>
                        </m:e>
                      </m:d>
                      <m:r>
                        <a:rPr lang="en-US" sz="2000" b="0" i="1" smtClean="0">
                          <a:latin typeface="Cambria Math" panose="02040503050406030204" pitchFamily="18" charset="0"/>
                        </a:rPr>
                        <m:t>=0</m:t>
                      </m:r>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837631" y="1660273"/>
                <a:ext cx="2626232" cy="79002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914887" y="2735825"/>
                <a:ext cx="183672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6</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+9=0</m:t>
                      </m:r>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914887" y="2735825"/>
                <a:ext cx="1836721" cy="369332"/>
              </a:xfrm>
              <a:prstGeom prst="rect">
                <a:avLst/>
              </a:prstGeom>
              <a:blipFill>
                <a:blip r:embed="rId4"/>
                <a:stretch>
                  <a:fillRect l="-3322" r="-3987"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936462" y="3390685"/>
                <a:ext cx="1478675"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9</m:t>
                          </m:r>
                        </m:num>
                        <m:den>
                          <m:r>
                            <a:rPr lang="en-US" sz="2400" b="0" i="1" smtClean="0">
                              <a:latin typeface="Cambria Math" panose="02040503050406030204" pitchFamily="18" charset="0"/>
                            </a:rPr>
                            <m:t>16</m:t>
                          </m:r>
                        </m:den>
                      </m:f>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936462" y="3390685"/>
                <a:ext cx="1478675" cy="69384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747478" y="4370057"/>
                <a:ext cx="1481238" cy="668516"/>
              </a:xfrm>
              <a:prstGeom prst="rect">
                <a:avLst/>
              </a:prstGeom>
              <a:solidFill>
                <a:srgbClr val="FF9900"/>
              </a:solid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𝑆</m:t>
                          </m:r>
                        </m:e>
                        <m:sub>
                          <m:r>
                            <a:rPr lang="en-US" sz="2000" i="1">
                              <a:latin typeface="Cambria Math" panose="02040503050406030204" pitchFamily="18" charset="0"/>
                            </a:rPr>
                            <m:t>1,2</m:t>
                          </m:r>
                        </m:sub>
                      </m:sSub>
                      <m:r>
                        <a:rPr lang="en-US" sz="2000" b="0" i="1" smtClean="0">
                          <a:latin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m:t>
                      </m:r>
                      <m:f>
                        <m:fPr>
                          <m:ctrlPr>
                            <a:rPr lang="en-US" sz="2000" b="0" i="1" smtClean="0">
                              <a:latin typeface="Cambria Math" panose="02040503050406030204" pitchFamily="18" charset="0"/>
                              <a:ea typeface="Cambria Math" panose="02040503050406030204" pitchFamily="18" charset="0"/>
                            </a:rPr>
                          </m:ctrlPr>
                        </m:fPr>
                        <m:num>
                          <m:r>
                            <a:rPr lang="en-US" sz="2000" b="0" i="1" smtClean="0">
                              <a:latin typeface="Cambria Math" panose="02040503050406030204" pitchFamily="18" charset="0"/>
                              <a:ea typeface="Cambria Math" panose="02040503050406030204" pitchFamily="18" charset="0"/>
                            </a:rPr>
                            <m:t>3</m:t>
                          </m:r>
                        </m:num>
                        <m:den>
                          <m:r>
                            <a:rPr lang="en-US" sz="2000" b="0" i="1" smtClean="0">
                              <a:latin typeface="Cambria Math" panose="02040503050406030204" pitchFamily="18" charset="0"/>
                              <a:ea typeface="Cambria Math" panose="02040503050406030204" pitchFamily="18" charset="0"/>
                            </a:rPr>
                            <m:t>4</m:t>
                          </m:r>
                        </m:den>
                      </m:f>
                      <m:r>
                        <a:rPr lang="en-US" sz="2000" b="0" i="1" smtClean="0">
                          <a:latin typeface="Cambria Math" panose="02040503050406030204" pitchFamily="18" charset="0"/>
                          <a:ea typeface="Cambria Math" panose="02040503050406030204" pitchFamily="18" charset="0"/>
                        </a:rPr>
                        <m:t>𝑗</m:t>
                      </m:r>
                    </m:oMath>
                  </m:oMathPara>
                </a14:m>
                <a:endParaRPr lang="en-US" sz="2000" dirty="0"/>
              </a:p>
            </p:txBody>
          </p:sp>
        </mc:Choice>
        <mc:Fallback xmlns="">
          <p:sp>
            <p:nvSpPr>
              <p:cNvPr id="8" name="Rectangle 7"/>
              <p:cNvSpPr>
                <a:spLocks noRot="1" noChangeAspect="1" noMove="1" noResize="1" noEditPoints="1" noAdjustHandles="1" noChangeArrowheads="1" noChangeShapeType="1" noTextEdit="1"/>
              </p:cNvSpPr>
              <p:nvPr/>
            </p:nvSpPr>
            <p:spPr>
              <a:xfrm>
                <a:off x="747478" y="4370057"/>
                <a:ext cx="1481238" cy="668516"/>
              </a:xfrm>
              <a:prstGeom prst="rect">
                <a:avLst/>
              </a:prstGeom>
              <a:blipFill>
                <a:blip r:embed="rId6"/>
                <a:stretch>
                  <a:fillRect/>
                </a:stretch>
              </a:blipFill>
            </p:spPr>
            <p:txBody>
              <a:bodyPr/>
              <a:lstStyle/>
              <a:p>
                <a:r>
                  <a:rPr lang="en-US">
                    <a:noFill/>
                  </a:rPr>
                  <a:t> </a:t>
                </a:r>
              </a:p>
            </p:txBody>
          </p:sp>
        </mc:Fallback>
      </mc:AlternateContent>
      <p:sp>
        <p:nvSpPr>
          <p:cNvPr id="9" name="TextBox 8"/>
          <p:cNvSpPr txBox="1"/>
          <p:nvPr/>
        </p:nvSpPr>
        <p:spPr>
          <a:xfrm>
            <a:off x="735702" y="5324168"/>
            <a:ext cx="6122298" cy="400110"/>
          </a:xfrm>
          <a:prstGeom prst="rect">
            <a:avLst/>
          </a:prstGeom>
          <a:noFill/>
        </p:spPr>
        <p:txBody>
          <a:bodyPr wrap="square" rtlCol="0">
            <a:spAutoFit/>
          </a:bodyPr>
          <a:lstStyle/>
          <a:p>
            <a:r>
              <a:rPr lang="en-US" sz="2000" b="1" i="1" dirty="0" smtClean="0">
                <a:solidFill>
                  <a:schemeClr val="accent5">
                    <a:lumMod val="75000"/>
                  </a:schemeClr>
                </a:solidFill>
              </a:rPr>
              <a:t>Roots are complex numbers with pure imaginary</a:t>
            </a:r>
            <a:r>
              <a:rPr lang="en-US" b="1" i="1" dirty="0" smtClean="0"/>
              <a:t>. </a:t>
            </a:r>
            <a:endParaRPr lang="en-US" b="1" i="1" dirty="0"/>
          </a:p>
        </p:txBody>
      </p:sp>
      <p:sp>
        <p:nvSpPr>
          <p:cNvPr id="10" name="Striped Right Arrow 9"/>
          <p:cNvSpPr/>
          <p:nvPr/>
        </p:nvSpPr>
        <p:spPr>
          <a:xfrm>
            <a:off x="6261919" y="5151705"/>
            <a:ext cx="1192161" cy="74503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TextBox 10"/>
          <p:cNvSpPr txBox="1"/>
          <p:nvPr/>
        </p:nvSpPr>
        <p:spPr>
          <a:xfrm>
            <a:off x="7622457" y="5240196"/>
            <a:ext cx="3999271" cy="461665"/>
          </a:xfrm>
          <a:prstGeom prst="rect">
            <a:avLst/>
          </a:prstGeom>
          <a:noFill/>
        </p:spPr>
        <p:txBody>
          <a:bodyPr wrap="square" rtlCol="0">
            <a:spAutoFit/>
          </a:bodyPr>
          <a:lstStyle/>
          <a:p>
            <a:r>
              <a:rPr lang="en-US" sz="2400" dirty="0" smtClean="0">
                <a:solidFill>
                  <a:srgbClr val="FF0000"/>
                </a:solidFill>
              </a:rPr>
              <a:t>The system is critically stable</a:t>
            </a:r>
            <a:endParaRPr lang="en-US" sz="2400" dirty="0">
              <a:solidFill>
                <a:srgbClr val="FF0000"/>
              </a:solidFill>
            </a:endParaRPr>
          </a:p>
        </p:txBody>
      </p:sp>
    </p:spTree>
    <p:extLst>
      <p:ext uri="{BB962C8B-B14F-4D97-AF65-F5344CB8AC3E}">
        <p14:creationId xmlns:p14="http://schemas.microsoft.com/office/powerpoint/2010/main" val="1965539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23</a:t>
            </a:fld>
            <a:endParaRPr lang="en-US"/>
          </a:p>
        </p:txBody>
      </p:sp>
      <p:sp>
        <p:nvSpPr>
          <p:cNvPr id="3" name="Rectangle 2"/>
          <p:cNvSpPr/>
          <p:nvPr/>
        </p:nvSpPr>
        <p:spPr>
          <a:xfrm>
            <a:off x="837631" y="483273"/>
            <a:ext cx="1297150" cy="400110"/>
          </a:xfrm>
          <a:prstGeom prst="rect">
            <a:avLst/>
          </a:prstGeom>
        </p:spPr>
        <p:txBody>
          <a:bodyPr wrap="none">
            <a:spAutoFit/>
          </a:bodyPr>
          <a:lstStyle/>
          <a:p>
            <a:r>
              <a:rPr lang="en-US" sz="2000" dirty="0" smtClean="0">
                <a:latin typeface="Times New Roman" panose="02020603050405020304" pitchFamily="18" charset="0"/>
                <a:cs typeface="Times New Roman" panose="02020603050405020304" pitchFamily="18" charset="0"/>
              </a:rPr>
              <a:t>(c).  Kc= 2</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4"/>
              <p:cNvSpPr txBox="1"/>
              <p:nvPr/>
            </p:nvSpPr>
            <p:spPr>
              <a:xfrm>
                <a:off x="988143" y="1155644"/>
                <a:ext cx="1785040" cy="369332"/>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1+</m:t>
                      </m:r>
                      <m:r>
                        <a:rPr lang="en-US" sz="2400" b="0" i="1" smtClean="0">
                          <a:latin typeface="Cambria Math" panose="02040503050406030204" pitchFamily="18" charset="0"/>
                        </a:rPr>
                        <m:t>𝐺</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𝐺</m:t>
                          </m:r>
                        </m:e>
                        <m:sub>
                          <m:r>
                            <a:rPr lang="en-US" sz="2400" b="0" i="1" smtClean="0">
                              <a:latin typeface="Cambria Math" panose="02040503050406030204" pitchFamily="18" charset="0"/>
                            </a:rPr>
                            <m:t>𝑚</m:t>
                          </m:r>
                        </m:sub>
                      </m:sSub>
                      <m:r>
                        <a:rPr lang="en-US" sz="2400" b="0" i="1" smtClean="0">
                          <a:latin typeface="Cambria Math" panose="02040503050406030204" pitchFamily="18" charset="0"/>
                        </a:rPr>
                        <m:t>=0</m:t>
                      </m:r>
                    </m:oMath>
                  </m:oMathPara>
                </a14:m>
                <a:endParaRPr lang="en-US" sz="2400" dirty="0"/>
              </a:p>
            </p:txBody>
          </p:sp>
        </mc:Choice>
        <mc:Fallback xmlns="">
          <p:sp>
            <p:nvSpPr>
              <p:cNvPr id="4" name="TextBox 4"/>
              <p:cNvSpPr txBox="1">
                <a:spLocks noRot="1" noChangeAspect="1" noMove="1" noResize="1" noEditPoints="1" noAdjustHandles="1" noChangeArrowheads="1" noChangeShapeType="1" noTextEdit="1"/>
              </p:cNvSpPr>
              <p:nvPr/>
            </p:nvSpPr>
            <p:spPr>
              <a:xfrm>
                <a:off x="988143" y="1155644"/>
                <a:ext cx="1785040" cy="369332"/>
              </a:xfrm>
              <a:prstGeom prst="rect">
                <a:avLst/>
              </a:prstGeom>
              <a:blipFill>
                <a:blip r:embed="rId2"/>
                <a:stretch>
                  <a:fillRect l="-3413" r="-3754"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37631" y="1797237"/>
                <a:ext cx="2451825" cy="7900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1+</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2</m:t>
                          </m:r>
                        </m:e>
                      </m:d>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r>
                                    <a:rPr lang="en-US" sz="2000" b="0" i="1" smtClean="0">
                                      <a:latin typeface="Cambria Math" panose="02040503050406030204" pitchFamily="18" charset="0"/>
                                    </a:rPr>
                                    <m:t>−8</m:t>
                                  </m:r>
                                  <m:r>
                                    <a:rPr lang="en-US" sz="2000" b="0" i="1" smtClean="0">
                                      <a:latin typeface="Cambria Math" panose="02040503050406030204" pitchFamily="18" charset="0"/>
                                    </a:rPr>
                                    <m:t>𝑠</m:t>
                                  </m:r>
                                </m:sup>
                              </m:sSup>
                            </m:num>
                            <m:den>
                              <m:r>
                                <a:rPr lang="en-US" sz="2000" b="0" i="1" smtClean="0">
                                  <a:latin typeface="Cambria Math" panose="02040503050406030204" pitchFamily="18" charset="0"/>
                                </a:rPr>
                                <m:t>𝑆</m:t>
                              </m:r>
                              <m:r>
                                <a:rPr lang="en-US" sz="2000" b="0" i="1" smtClean="0">
                                  <a:latin typeface="Cambria Math" panose="02040503050406030204" pitchFamily="18" charset="0"/>
                                </a:rPr>
                                <m:t>+1</m:t>
                              </m:r>
                            </m:den>
                          </m:f>
                        </m:e>
                      </m:d>
                      <m:r>
                        <a:rPr lang="en-US" sz="2000" b="0" i="1" smtClean="0">
                          <a:latin typeface="Cambria Math" panose="02040503050406030204" pitchFamily="18" charset="0"/>
                        </a:rPr>
                        <m:t>=0</m:t>
                      </m:r>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837631" y="1797237"/>
                <a:ext cx="2451825" cy="79002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962344" y="2859522"/>
                <a:ext cx="237231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4</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−3</m:t>
                      </m:r>
                      <m:r>
                        <a:rPr lang="en-US" sz="2400" b="0" i="1" smtClean="0">
                          <a:latin typeface="Cambria Math" panose="02040503050406030204" pitchFamily="18" charset="0"/>
                        </a:rPr>
                        <m:t>𝑆</m:t>
                      </m:r>
                      <m:r>
                        <a:rPr lang="en-US" sz="2400" b="0" i="1" smtClean="0">
                          <a:latin typeface="Cambria Math" panose="02040503050406030204" pitchFamily="18" charset="0"/>
                        </a:rPr>
                        <m:t>+3=0</m:t>
                      </m:r>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962344" y="2859522"/>
                <a:ext cx="2372316" cy="369332"/>
              </a:xfrm>
              <a:prstGeom prst="rect">
                <a:avLst/>
              </a:prstGeom>
              <a:blipFill>
                <a:blip r:embed="rId4"/>
                <a:stretch>
                  <a:fillRect l="-2828" r="-2571"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962344" y="3784745"/>
                <a:ext cx="2718436" cy="7151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1,2</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m:t>
                          </m:r>
                          <m:r>
                            <a:rPr lang="en-US" sz="2000" b="0" i="1" smtClean="0">
                              <a:latin typeface="Cambria Math" panose="02040503050406030204" pitchFamily="18" charset="0"/>
                              <a:ea typeface="Cambria Math" panose="02040503050406030204" pitchFamily="18" charset="0"/>
                            </a:rPr>
                            <m:t>±</m:t>
                          </m:r>
                          <m:rad>
                            <m:radPr>
                              <m:degHide m:val="on"/>
                              <m:ctrlPr>
                                <a:rPr lang="en-US" sz="2000" b="0" i="1" smtClean="0">
                                  <a:latin typeface="Cambria Math" panose="02040503050406030204" pitchFamily="18" charset="0"/>
                                  <a:ea typeface="Cambria Math" panose="02040503050406030204" pitchFamily="18" charset="0"/>
                                </a:rPr>
                              </m:ctrlPr>
                            </m:radPr>
                            <m:deg/>
                            <m:e>
                              <m:r>
                                <a:rPr lang="en-US" sz="2000" b="0" i="1" smtClean="0">
                                  <a:latin typeface="Cambria Math" panose="02040503050406030204" pitchFamily="18" charset="0"/>
                                  <a:ea typeface="Cambria Math" panose="02040503050406030204" pitchFamily="18" charset="0"/>
                                </a:rPr>
                                <m:t>9−4(4)(3)</m:t>
                              </m:r>
                            </m:e>
                          </m:rad>
                        </m:num>
                        <m:den>
                          <m:r>
                            <a:rPr lang="en-US" sz="2000" b="0" i="1" smtClean="0">
                              <a:latin typeface="Cambria Math" panose="02040503050406030204" pitchFamily="18" charset="0"/>
                            </a:rPr>
                            <m:t>2(4)</m:t>
                          </m:r>
                        </m:den>
                      </m:f>
                    </m:oMath>
                  </m:oMathPara>
                </a14:m>
                <a:endParaRPr lang="en-US"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962344" y="3784745"/>
                <a:ext cx="2718436" cy="7151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863150" y="4849012"/>
                <a:ext cx="2471510" cy="413511"/>
              </a:xfrm>
              <a:prstGeom prst="rect">
                <a:avLst/>
              </a:prstGeom>
              <a:solidFill>
                <a:srgbClr val="FF99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𝑆</m:t>
                          </m:r>
                        </m:e>
                        <m:sub>
                          <m:r>
                            <a:rPr lang="en-US" sz="2000" i="1">
                              <a:latin typeface="Cambria Math" panose="02040503050406030204" pitchFamily="18" charset="0"/>
                            </a:rPr>
                            <m:t>1,2</m:t>
                          </m:r>
                        </m:sub>
                      </m:sSub>
                      <m:r>
                        <a:rPr lang="en-US" sz="2000" b="0" i="1" smtClean="0">
                          <a:latin typeface="Cambria Math" panose="02040503050406030204" pitchFamily="18" charset="0"/>
                        </a:rPr>
                        <m:t>=0.375</m:t>
                      </m:r>
                      <m:r>
                        <a:rPr lang="en-US" sz="2000" b="0" i="1" smtClean="0">
                          <a:latin typeface="Cambria Math" panose="02040503050406030204" pitchFamily="18" charset="0"/>
                          <a:ea typeface="Cambria Math" panose="02040503050406030204" pitchFamily="18" charset="0"/>
                        </a:rPr>
                        <m:t>±0.78</m:t>
                      </m:r>
                      <m:r>
                        <a:rPr lang="en-US" sz="2000" b="0" i="1" smtClean="0">
                          <a:latin typeface="Cambria Math" panose="02040503050406030204" pitchFamily="18" charset="0"/>
                          <a:ea typeface="Cambria Math" panose="02040503050406030204" pitchFamily="18" charset="0"/>
                        </a:rPr>
                        <m:t>𝑗</m:t>
                      </m:r>
                    </m:oMath>
                  </m:oMathPara>
                </a14:m>
                <a:endParaRPr lang="en-US" sz="2000" dirty="0"/>
              </a:p>
            </p:txBody>
          </p:sp>
        </mc:Choice>
        <mc:Fallback xmlns="">
          <p:sp>
            <p:nvSpPr>
              <p:cNvPr id="8" name="Rectangle 7"/>
              <p:cNvSpPr>
                <a:spLocks noRot="1" noChangeAspect="1" noMove="1" noResize="1" noEditPoints="1" noAdjustHandles="1" noChangeArrowheads="1" noChangeShapeType="1" noTextEdit="1"/>
              </p:cNvSpPr>
              <p:nvPr/>
            </p:nvSpPr>
            <p:spPr>
              <a:xfrm>
                <a:off x="863150" y="4849012"/>
                <a:ext cx="2471510" cy="413511"/>
              </a:xfrm>
              <a:prstGeom prst="rect">
                <a:avLst/>
              </a:prstGeom>
              <a:blipFill>
                <a:blip r:embed="rId6"/>
                <a:stretch>
                  <a:fillRect b="-11765"/>
                </a:stretch>
              </a:blipFill>
            </p:spPr>
            <p:txBody>
              <a:bodyPr/>
              <a:lstStyle/>
              <a:p>
                <a:r>
                  <a:rPr lang="en-US">
                    <a:noFill/>
                  </a:rPr>
                  <a:t> </a:t>
                </a:r>
              </a:p>
            </p:txBody>
          </p:sp>
        </mc:Fallback>
      </mc:AlternateContent>
      <p:sp>
        <p:nvSpPr>
          <p:cNvPr id="10" name="TextBox 9"/>
          <p:cNvSpPr txBox="1"/>
          <p:nvPr/>
        </p:nvSpPr>
        <p:spPr>
          <a:xfrm>
            <a:off x="863150" y="5611658"/>
            <a:ext cx="6122298" cy="400110"/>
          </a:xfrm>
          <a:prstGeom prst="rect">
            <a:avLst/>
          </a:prstGeom>
          <a:noFill/>
        </p:spPr>
        <p:txBody>
          <a:bodyPr wrap="square" rtlCol="0">
            <a:spAutoFit/>
          </a:bodyPr>
          <a:lstStyle/>
          <a:p>
            <a:r>
              <a:rPr lang="en-US" sz="2000" b="1" i="1" dirty="0" smtClean="0">
                <a:solidFill>
                  <a:schemeClr val="accent5">
                    <a:lumMod val="75000"/>
                  </a:schemeClr>
                </a:solidFill>
              </a:rPr>
              <a:t>Roots are complex numbers with real part is positive</a:t>
            </a:r>
            <a:r>
              <a:rPr lang="en-US" b="1" i="1" dirty="0" smtClean="0"/>
              <a:t>. </a:t>
            </a:r>
            <a:endParaRPr lang="en-US" b="1" i="1" dirty="0"/>
          </a:p>
        </p:txBody>
      </p:sp>
      <p:sp>
        <p:nvSpPr>
          <p:cNvPr id="11" name="Striped Right Arrow 10"/>
          <p:cNvSpPr/>
          <p:nvPr/>
        </p:nvSpPr>
        <p:spPr>
          <a:xfrm>
            <a:off x="6985448" y="5439195"/>
            <a:ext cx="1192161" cy="74503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TextBox 9"/>
          <p:cNvSpPr txBox="1"/>
          <p:nvPr/>
        </p:nvSpPr>
        <p:spPr>
          <a:xfrm>
            <a:off x="8380771" y="5550103"/>
            <a:ext cx="32028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solidFill>
                  <a:srgbClr val="FF0000"/>
                </a:solidFill>
              </a:rPr>
              <a:t>The system is unstable</a:t>
            </a:r>
            <a:endParaRPr lang="en-US" sz="2400" dirty="0">
              <a:solidFill>
                <a:srgbClr val="FF0000"/>
              </a:solidFill>
            </a:endParaRPr>
          </a:p>
        </p:txBody>
      </p:sp>
    </p:spTree>
    <p:extLst>
      <p:ext uri="{BB962C8B-B14F-4D97-AF65-F5344CB8AC3E}">
        <p14:creationId xmlns:p14="http://schemas.microsoft.com/office/powerpoint/2010/main" val="1685857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24</a:t>
            </a:fld>
            <a:endParaRPr lang="en-US"/>
          </a:p>
        </p:txBody>
      </p:sp>
      <p:sp>
        <p:nvSpPr>
          <p:cNvPr id="3" name="TextBox 2"/>
          <p:cNvSpPr txBox="1"/>
          <p:nvPr/>
        </p:nvSpPr>
        <p:spPr>
          <a:xfrm>
            <a:off x="634181" y="530942"/>
            <a:ext cx="2448232" cy="461665"/>
          </a:xfrm>
          <a:prstGeom prst="rect">
            <a:avLst/>
          </a:prstGeom>
          <a:noFill/>
        </p:spPr>
        <p:txBody>
          <a:bodyPr wrap="square" rtlCol="0">
            <a:spAutoFit/>
          </a:bodyPr>
          <a:lstStyle/>
          <a:p>
            <a:r>
              <a:rPr lang="en-US" sz="2400" b="1" dirty="0" smtClean="0">
                <a:solidFill>
                  <a:srgbClr val="FF0000"/>
                </a:solidFill>
              </a:rPr>
              <a:t>Homework 1</a:t>
            </a:r>
            <a:endParaRPr lang="en-US" sz="2400" b="1" dirty="0">
              <a:solidFill>
                <a:srgbClr val="FF0000"/>
              </a:solidFill>
            </a:endParaRPr>
          </a:p>
        </p:txBody>
      </p:sp>
      <p:sp>
        <p:nvSpPr>
          <p:cNvPr id="4" name="TextBox 3"/>
          <p:cNvSpPr txBox="1"/>
          <p:nvPr/>
        </p:nvSpPr>
        <p:spPr>
          <a:xfrm>
            <a:off x="634181" y="992607"/>
            <a:ext cx="8657302"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Consider the closed loop shown in the block diagram below. Test the stability of the system in the following cases:</a:t>
            </a:r>
            <a:endParaRPr lang="en-US" sz="2400" dirty="0">
              <a:latin typeface="Times New Roman" panose="02020603050405020304" pitchFamily="18" charset="0"/>
              <a:cs typeface="Times New Roman" panose="02020603050405020304" pitchFamily="18" charset="0"/>
            </a:endParaRPr>
          </a:p>
        </p:txBody>
      </p:sp>
      <p:sp>
        <p:nvSpPr>
          <p:cNvPr id="5" name="TextBox 49"/>
          <p:cNvSpPr txBox="1"/>
          <p:nvPr/>
        </p:nvSpPr>
        <p:spPr>
          <a:xfrm>
            <a:off x="781664" y="1977271"/>
            <a:ext cx="1504336"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(a</a:t>
            </a:r>
            <a:r>
              <a:rPr lang="en-US" sz="2000" dirty="0" smtClean="0">
                <a:latin typeface="Times New Roman" panose="02020603050405020304" pitchFamily="18" charset="0"/>
                <a:cs typeface="Times New Roman" panose="02020603050405020304" pitchFamily="18" charset="0"/>
              </a:rPr>
              <a:t>).   Kc = 1</a:t>
            </a:r>
          </a:p>
          <a:p>
            <a:r>
              <a:rPr lang="en-US" sz="2000" dirty="0" smtClean="0">
                <a:latin typeface="Times New Roman" panose="02020603050405020304" pitchFamily="18" charset="0"/>
                <a:cs typeface="Times New Roman" panose="02020603050405020304" pitchFamily="18" charset="0"/>
              </a:rPr>
              <a:t>(b).   Kc = 4</a:t>
            </a:r>
          </a:p>
        </p:txBody>
      </p:sp>
      <p:grpSp>
        <p:nvGrpSpPr>
          <p:cNvPr id="27" name="Group 26"/>
          <p:cNvGrpSpPr/>
          <p:nvPr/>
        </p:nvGrpSpPr>
        <p:grpSpPr>
          <a:xfrm>
            <a:off x="4962832" y="1877402"/>
            <a:ext cx="7011412" cy="1913525"/>
            <a:chOff x="5067050" y="1911927"/>
            <a:chExt cx="7011412" cy="1913525"/>
          </a:xfrm>
        </p:grpSpPr>
        <mc:AlternateContent xmlns:mc="http://schemas.openxmlformats.org/markup-compatibility/2006" xmlns:a14="http://schemas.microsoft.com/office/drawing/2010/main">
          <mc:Choice Requires="a14">
            <p:sp>
              <p:nvSpPr>
                <p:cNvPr id="7" name="TextBox 14"/>
                <p:cNvSpPr txBox="1"/>
                <p:nvPr/>
              </p:nvSpPr>
              <p:spPr>
                <a:xfrm>
                  <a:off x="11024764" y="1911927"/>
                  <a:ext cx="1053698" cy="45451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r>
                        <a:rPr lang="en-US" sz="24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𝑦</m:t>
                      </m:r>
                      <m:r>
                        <a:rPr lang="en-US" sz="24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a14:m>
                  <a:r>
                    <a:rPr lang="en-US" sz="2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sz="2400" dirty="0">
                    <a:effectLst/>
                    <a:latin typeface="Times New Roman" panose="02020603050405020304" pitchFamily="18" charset="0"/>
                    <a:ea typeface="Times New Roman" panose="02020603050405020304" pitchFamily="18" charset="0"/>
                  </a:endParaRPr>
                </a:p>
              </p:txBody>
            </p:sp>
          </mc:Choice>
          <mc:Fallback xmlns="">
            <p:sp>
              <p:nvSpPr>
                <p:cNvPr id="7" name="TextBox 14"/>
                <p:cNvSpPr txBox="1">
                  <a:spLocks noRot="1" noChangeAspect="1" noMove="1" noResize="1" noEditPoints="1" noAdjustHandles="1" noChangeArrowheads="1" noChangeShapeType="1" noTextEdit="1"/>
                </p:cNvSpPr>
                <p:nvPr/>
              </p:nvSpPr>
              <p:spPr>
                <a:xfrm>
                  <a:off x="11024764" y="1911927"/>
                  <a:ext cx="1053698" cy="454517"/>
                </a:xfrm>
                <a:prstGeom prst="rect">
                  <a:avLst/>
                </a:prstGeom>
                <a:blipFill>
                  <a:blip r:embed="rId2"/>
                  <a:stretch>
                    <a:fillRect l="-1734" t="-10667" b="-30667"/>
                  </a:stretch>
                </a:blipFill>
              </p:spPr>
              <p:txBody>
                <a:bodyPr/>
                <a:lstStyle/>
                <a:p>
                  <a:r>
                    <a:rPr lang="en-US">
                      <a:noFill/>
                    </a:rPr>
                    <a:t> </a:t>
                  </a:r>
                </a:p>
              </p:txBody>
            </p:sp>
          </mc:Fallback>
        </mc:AlternateContent>
        <p:grpSp>
          <p:nvGrpSpPr>
            <p:cNvPr id="9" name="Group 8"/>
            <p:cNvGrpSpPr/>
            <p:nvPr/>
          </p:nvGrpSpPr>
          <p:grpSpPr>
            <a:xfrm>
              <a:off x="6248664" y="2361589"/>
              <a:ext cx="658252" cy="698556"/>
              <a:chOff x="660533" y="849994"/>
              <a:chExt cx="550460" cy="470542"/>
            </a:xfrm>
          </p:grpSpPr>
          <p:sp>
            <p:nvSpPr>
              <p:cNvPr id="22" name="Oval 21"/>
              <p:cNvSpPr/>
              <p:nvPr/>
            </p:nvSpPr>
            <p:spPr>
              <a:xfrm>
                <a:off x="660533" y="849994"/>
                <a:ext cx="550460" cy="4253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mc:AlternateContent xmlns:mc="http://schemas.openxmlformats.org/markup-compatibility/2006" xmlns:a14="http://schemas.microsoft.com/office/drawing/2010/main">
            <mc:Choice Requires="a14">
              <p:sp>
                <p:nvSpPr>
                  <p:cNvPr id="23" name="TextBox 34"/>
                  <p:cNvSpPr txBox="1"/>
                  <p:nvPr/>
                </p:nvSpPr>
                <p:spPr>
                  <a:xfrm>
                    <a:off x="771373" y="880560"/>
                    <a:ext cx="267937" cy="43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11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naryPr>
                            <m:sub/>
                            <m:sup/>
                            <m:e>
                              <m:r>
                                <a:rPr lang="en-US" sz="1100" i="1" kern="1200">
                                  <a:solidFill>
                                    <a:srgbClr val="FFFFFF"/>
                                  </a:solidFill>
                                  <a:effectLst/>
                                  <a:latin typeface="Cambria Math" panose="02040503050406030204" pitchFamily="18" charset="0"/>
                                  <a:ea typeface="Times New Roman" panose="02020603050405020304" pitchFamily="18" charset="0"/>
                                  <a:cs typeface="Arial" panose="020B0604020202020204" pitchFamily="34" charset="0"/>
                                </a:rPr>
                                <m:t>0</m:t>
                              </m:r>
                            </m:e>
                          </m:nary>
                        </m:oMath>
                      </m:oMathPara>
                    </a14:m>
                    <a:endParaRPr lang="en-US" sz="1100" dirty="0">
                      <a:effectLst/>
                      <a:latin typeface="Times New Roman" panose="02020603050405020304" pitchFamily="18" charset="0"/>
                      <a:ea typeface="Times New Roman" panose="02020603050405020304" pitchFamily="18" charset="0"/>
                    </a:endParaRPr>
                  </a:p>
                </p:txBody>
              </p:sp>
            </mc:Choice>
            <mc:Fallback xmlns="">
              <p:sp>
                <p:nvSpPr>
                  <p:cNvPr id="23" name="TextBox 34"/>
                  <p:cNvSpPr txBox="1">
                    <a:spLocks noRot="1" noChangeAspect="1" noMove="1" noResize="1" noEditPoints="1" noAdjustHandles="1" noChangeArrowheads="1" noChangeShapeType="1" noTextEdit="1"/>
                  </p:cNvSpPr>
                  <p:nvPr/>
                </p:nvSpPr>
                <p:spPr>
                  <a:xfrm>
                    <a:off x="771373" y="880560"/>
                    <a:ext cx="267937" cy="439976"/>
                  </a:xfrm>
                  <a:prstGeom prst="rect">
                    <a:avLst/>
                  </a:prstGeom>
                  <a:blipFill>
                    <a:blip r:embed="rId3"/>
                    <a:stretch>
                      <a:fillRect l="-142308" t="-88785" r="-140385" b="-100000"/>
                    </a:stretch>
                  </a:blipFill>
                </p:spPr>
                <p:txBody>
                  <a:bodyPr/>
                  <a:lstStyle/>
                  <a:p>
                    <a:r>
                      <a:rPr lang="en-US">
                        <a:noFill/>
                      </a:rPr>
                      <a:t> </a:t>
                    </a:r>
                  </a:p>
                </p:txBody>
              </p:sp>
            </mc:Fallback>
          </mc:AlternateContent>
        </p:grpSp>
        <p:cxnSp>
          <p:nvCxnSpPr>
            <p:cNvPr id="10" name="Straight Arrow Connector 9"/>
            <p:cNvCxnSpPr/>
            <p:nvPr/>
          </p:nvCxnSpPr>
          <p:spPr>
            <a:xfrm flipV="1">
              <a:off x="5512682" y="2677309"/>
              <a:ext cx="73598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1" name="TextBox 24"/>
                <p:cNvSpPr txBox="1"/>
                <p:nvPr/>
              </p:nvSpPr>
              <p:spPr>
                <a:xfrm>
                  <a:off x="5067050" y="1977271"/>
                  <a:ext cx="978514" cy="48261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sSub>
                        <m:sSubPr>
                          <m:ctrlPr>
                            <a:rPr lang="en-US" sz="240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4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𝑦</m:t>
                          </m:r>
                        </m:e>
                        <m:sub>
                          <m:r>
                            <a:rPr lang="en-US" sz="24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𝑠𝑝</m:t>
                          </m:r>
                        </m:sub>
                      </m:sSub>
                    </m:oMath>
                  </a14:m>
                  <a:r>
                    <a:rPr lang="en-US" sz="2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t>
                  </a:r>
                  <a:endParaRPr lang="en-US" sz="2400" dirty="0">
                    <a:effectLst/>
                    <a:latin typeface="Times New Roman" panose="02020603050405020304" pitchFamily="18" charset="0"/>
                    <a:ea typeface="Times New Roman" panose="02020603050405020304" pitchFamily="18" charset="0"/>
                  </a:endParaRPr>
                </a:p>
              </p:txBody>
            </p:sp>
          </mc:Choice>
          <mc:Fallback xmlns="">
            <p:sp>
              <p:nvSpPr>
                <p:cNvPr id="11" name="TextBox 24"/>
                <p:cNvSpPr txBox="1">
                  <a:spLocks noRot="1" noChangeAspect="1" noMove="1" noResize="1" noEditPoints="1" noAdjustHandles="1" noChangeArrowheads="1" noChangeShapeType="1" noTextEdit="1"/>
                </p:cNvSpPr>
                <p:nvPr/>
              </p:nvSpPr>
              <p:spPr>
                <a:xfrm>
                  <a:off x="5067050" y="1977271"/>
                  <a:ext cx="978514" cy="482611"/>
                </a:xfrm>
                <a:prstGeom prst="rect">
                  <a:avLst/>
                </a:prstGeom>
                <a:blipFill>
                  <a:blip r:embed="rId4"/>
                  <a:stretch>
                    <a:fillRect l="-1863" t="-8861" r="-1242" b="-25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25"/>
                <p:cNvSpPr txBox="1"/>
                <p:nvPr/>
              </p:nvSpPr>
              <p:spPr>
                <a:xfrm>
                  <a:off x="6229163" y="3009434"/>
                  <a:ext cx="322384" cy="2743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12" name="TextBox 25"/>
                <p:cNvSpPr txBox="1">
                  <a:spLocks noRot="1" noChangeAspect="1" noMove="1" noResize="1" noEditPoints="1" noAdjustHandles="1" noChangeArrowheads="1" noChangeShapeType="1" noTextEdit="1"/>
                </p:cNvSpPr>
                <p:nvPr/>
              </p:nvSpPr>
              <p:spPr>
                <a:xfrm>
                  <a:off x="6229163" y="3009434"/>
                  <a:ext cx="322384" cy="2743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26"/>
                <p:cNvSpPr txBox="1"/>
                <p:nvPr/>
              </p:nvSpPr>
              <p:spPr>
                <a:xfrm>
                  <a:off x="6054811" y="2386584"/>
                  <a:ext cx="322384" cy="3600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2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13" name="TextBox 26"/>
                <p:cNvSpPr txBox="1">
                  <a:spLocks noRot="1" noChangeAspect="1" noMove="1" noResize="1" noEditPoints="1" noAdjustHandles="1" noChangeArrowheads="1" noChangeShapeType="1" noTextEdit="1"/>
                </p:cNvSpPr>
                <p:nvPr/>
              </p:nvSpPr>
              <p:spPr>
                <a:xfrm>
                  <a:off x="6054811" y="2386584"/>
                  <a:ext cx="322384" cy="36009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7324758" y="2415228"/>
                  <a:ext cx="1131872" cy="457200"/>
                </a:xfrm>
                <a:prstGeom prst="rect">
                  <a:avLst/>
                </a:prstGeom>
                <a:ln>
                  <a:solidFill>
                    <a:schemeClr val="tx1"/>
                  </a:solidFill>
                </a:ln>
              </p:spPr>
              <p:txBody>
                <a:bodyPr wrap="none">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14:m>
                    <m:oMath xmlns:m="http://schemas.openxmlformats.org/officeDocument/2006/math">
                      <m:r>
                        <a:rPr lang="en-US" sz="20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𝐾𝑐</m:t>
                      </m:r>
                      <m:r>
                        <a:rPr lang="en-US" sz="2000" b="0" i="1" kern="1200" smtClean="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m:t>
                      </m:r>
                    </m:oMath>
                  </a14:m>
                  <a:r>
                    <a:rPr lang="en-US" sz="2000" dirty="0" smtClean="0">
                      <a:effectLst/>
                      <a:latin typeface="Times New Roman" panose="02020603050405020304" pitchFamily="18" charset="0"/>
                      <a:ea typeface="Times New Roman" panose="02020603050405020304" pitchFamily="18" charset="0"/>
                    </a:rPr>
                    <a:t>1+S)</a:t>
                  </a: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7324758" y="2415228"/>
                  <a:ext cx="1131872" cy="457200"/>
                </a:xfrm>
                <a:prstGeom prst="rect">
                  <a:avLst/>
                </a:prstGeom>
                <a:blipFill>
                  <a:blip r:embed="rId7"/>
                  <a:stretch>
                    <a:fillRect t="-6494" r="-1596" b="-9091"/>
                  </a:stretch>
                </a:blipFill>
                <a:ln>
                  <a:solidFill>
                    <a:schemeClr val="tx1"/>
                  </a:solidFill>
                </a:ln>
              </p:spPr>
              <p:txBody>
                <a:bodyPr/>
                <a:lstStyle/>
                <a:p>
                  <a:r>
                    <a:rPr lang="en-US">
                      <a:noFill/>
                    </a:rPr>
                    <a:t> </a:t>
                  </a:r>
                </a:p>
              </p:txBody>
            </p:sp>
          </mc:Fallback>
        </mc:AlternateContent>
        <p:cxnSp>
          <p:nvCxnSpPr>
            <p:cNvPr id="16" name="Straight Connector 15"/>
            <p:cNvCxnSpPr/>
            <p:nvPr/>
          </p:nvCxnSpPr>
          <p:spPr>
            <a:xfrm>
              <a:off x="10950048" y="2636732"/>
              <a:ext cx="0" cy="118872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6577790" y="2993029"/>
              <a:ext cx="0" cy="8324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TextBox 37"/>
                <p:cNvSpPr txBox="1"/>
                <p:nvPr/>
              </p:nvSpPr>
              <p:spPr>
                <a:xfrm>
                  <a:off x="9015890" y="2235046"/>
                  <a:ext cx="1351436" cy="841962"/>
                </a:xfrm>
                <a:prstGeom prst="rect">
                  <a:avLst/>
                </a:prstGeom>
                <a:solidFill>
                  <a:schemeClr val="bg1"/>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−4</m:t>
                                </m:r>
                                <m:r>
                                  <a:rPr lang="en-US" sz="2400" b="0" i="1" smtClean="0">
                                    <a:latin typeface="Cambria Math" panose="02040503050406030204" pitchFamily="18" charset="0"/>
                                  </a:rPr>
                                  <m:t>𝑆</m:t>
                                </m:r>
                              </m:sup>
                            </m:sSup>
                          </m:num>
                          <m:den>
                            <m:r>
                              <a:rPr lang="en-US" sz="2400" b="0" i="1" smtClean="0">
                                <a:latin typeface="Cambria Math" panose="02040503050406030204" pitchFamily="18" charset="0"/>
                              </a:rPr>
                              <m:t>2</m:t>
                            </m:r>
                            <m:r>
                              <a:rPr lang="en-US" sz="2400" b="0" i="1" smtClean="0">
                                <a:latin typeface="Cambria Math" panose="02040503050406030204" pitchFamily="18" charset="0"/>
                              </a:rPr>
                              <m:t>𝑠</m:t>
                            </m:r>
                            <m:r>
                              <a:rPr lang="en-US" sz="2400" b="0" i="1" smtClean="0">
                                <a:latin typeface="Cambria Math" panose="02040503050406030204" pitchFamily="18" charset="0"/>
                              </a:rPr>
                              <m:t>+1</m:t>
                            </m:r>
                          </m:den>
                        </m:f>
                      </m:oMath>
                    </m:oMathPara>
                  </a14:m>
                  <a:endParaRPr lang="en-US" dirty="0"/>
                </a:p>
              </p:txBody>
            </p:sp>
          </mc:Choice>
          <mc:Fallback xmlns="">
            <p:sp>
              <p:nvSpPr>
                <p:cNvPr id="18" name="TextBox 37"/>
                <p:cNvSpPr txBox="1">
                  <a:spLocks noRot="1" noChangeAspect="1" noMove="1" noResize="1" noEditPoints="1" noAdjustHandles="1" noChangeArrowheads="1" noChangeShapeType="1" noTextEdit="1"/>
                </p:cNvSpPr>
                <p:nvPr/>
              </p:nvSpPr>
              <p:spPr>
                <a:xfrm>
                  <a:off x="9015890" y="2235046"/>
                  <a:ext cx="1351436" cy="841962"/>
                </a:xfrm>
                <a:prstGeom prst="rect">
                  <a:avLst/>
                </a:prstGeom>
                <a:blipFill>
                  <a:blip r:embed="rId8"/>
                  <a:stretch>
                    <a:fillRect/>
                  </a:stretch>
                </a:blipFill>
                <a:ln>
                  <a:solidFill>
                    <a:schemeClr val="tx1"/>
                  </a:solidFill>
                </a:ln>
              </p:spPr>
              <p:txBody>
                <a:bodyPr/>
                <a:lstStyle/>
                <a:p>
                  <a:r>
                    <a:rPr lang="en-US">
                      <a:noFill/>
                    </a:rPr>
                    <a:t> </a:t>
                  </a:r>
                </a:p>
              </p:txBody>
            </p:sp>
          </mc:Fallback>
        </mc:AlternateContent>
        <p:cxnSp>
          <p:nvCxnSpPr>
            <p:cNvPr id="19" name="Straight Arrow Connector 18"/>
            <p:cNvCxnSpPr/>
            <p:nvPr/>
          </p:nvCxnSpPr>
          <p:spPr>
            <a:xfrm flipV="1">
              <a:off x="8482810" y="2636731"/>
              <a:ext cx="51002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V="1">
              <a:off x="6906916" y="2677309"/>
              <a:ext cx="4088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6577790" y="3825452"/>
              <a:ext cx="4389120"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V="1">
              <a:off x="10367326" y="2636731"/>
              <a:ext cx="131487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28" name="TextBox 27"/>
              <p:cNvSpPr txBox="1"/>
              <p:nvPr/>
            </p:nvSpPr>
            <p:spPr>
              <a:xfrm>
                <a:off x="914398" y="4188542"/>
                <a:ext cx="10439401" cy="1197315"/>
              </a:xfrm>
              <a:prstGeom prst="rect">
                <a:avLst/>
              </a:prstGeom>
              <a:noFill/>
            </p:spPr>
            <p:txBody>
              <a:bodyPr wrap="square" rtlCol="0">
                <a:spAutoFit/>
              </a:bodyPr>
              <a:lstStyle/>
              <a:p>
                <a:r>
                  <a:rPr lang="en-US" sz="2000" i="1" dirty="0" smtClean="0">
                    <a:solidFill>
                      <a:srgbClr val="FF0000"/>
                    </a:solidFill>
                  </a:rPr>
                  <a:t>Ans: (a). The roots are complex with negative real part. </a:t>
                </a:r>
                <a14:m>
                  <m:oMath xmlns:m="http://schemas.openxmlformats.org/officeDocument/2006/math">
                    <m:sSub>
                      <m:sSubPr>
                        <m:ctrlPr>
                          <a:rPr lang="en-US" sz="2000" i="1" smtClean="0">
                            <a:solidFill>
                              <a:srgbClr val="FF0000"/>
                            </a:solidFill>
                            <a:latin typeface="Cambria Math" panose="02040503050406030204" pitchFamily="18" charset="0"/>
                          </a:rPr>
                        </m:ctrlPr>
                      </m:sSubPr>
                      <m:e>
                        <m:r>
                          <a:rPr lang="en-US" sz="2000" b="0" i="1" smtClean="0">
                            <a:solidFill>
                              <a:srgbClr val="FF0000"/>
                            </a:solidFill>
                            <a:latin typeface="Cambria Math" panose="02040503050406030204" pitchFamily="18" charset="0"/>
                          </a:rPr>
                          <m:t>𝑆</m:t>
                        </m:r>
                      </m:e>
                      <m:sub>
                        <m:r>
                          <a:rPr lang="en-US" sz="2000" b="0" i="1" smtClean="0">
                            <a:solidFill>
                              <a:srgbClr val="FF0000"/>
                            </a:solidFill>
                            <a:latin typeface="Cambria Math" panose="02040503050406030204" pitchFamily="18" charset="0"/>
                          </a:rPr>
                          <m:t>1,2</m:t>
                        </m:r>
                      </m:sub>
                    </m:sSub>
                    <m:r>
                      <a:rPr lang="en-US" sz="2000" b="0" i="1" smtClean="0">
                        <a:solidFill>
                          <a:srgbClr val="FF0000"/>
                        </a:solidFill>
                        <a:latin typeface="Cambria Math" panose="02040503050406030204" pitchFamily="18" charset="0"/>
                      </a:rPr>
                      <m:t>=−</m:t>
                    </m:r>
                    <m:f>
                      <m:fPr>
                        <m:ctrlPr>
                          <a:rPr lang="en-US" sz="2000" b="0" i="1" smtClean="0">
                            <a:solidFill>
                              <a:srgbClr val="FF0000"/>
                            </a:solidFill>
                            <a:latin typeface="Cambria Math" panose="02040503050406030204" pitchFamily="18" charset="0"/>
                          </a:rPr>
                        </m:ctrlPr>
                      </m:fPr>
                      <m:num>
                        <m:r>
                          <a:rPr lang="en-US" sz="2000" b="0" i="1" smtClean="0">
                            <a:solidFill>
                              <a:srgbClr val="FF0000"/>
                            </a:solidFill>
                            <a:latin typeface="Cambria Math" panose="02040503050406030204" pitchFamily="18" charset="0"/>
                          </a:rPr>
                          <m:t>3</m:t>
                        </m:r>
                      </m:num>
                      <m:den>
                        <m:r>
                          <a:rPr lang="en-US" sz="2000" b="0" i="1" smtClean="0">
                            <a:solidFill>
                              <a:srgbClr val="FF0000"/>
                            </a:solidFill>
                            <a:latin typeface="Cambria Math" panose="02040503050406030204" pitchFamily="18" charset="0"/>
                          </a:rPr>
                          <m:t>4</m:t>
                        </m:r>
                      </m:den>
                    </m:f>
                    <m:r>
                      <a:rPr lang="en-US" sz="2000" b="0" i="1" smtClean="0">
                        <a:solidFill>
                          <a:srgbClr val="FF0000"/>
                        </a:solidFill>
                        <a:latin typeface="Cambria Math" panose="02040503050406030204" pitchFamily="18" charset="0"/>
                        <a:ea typeface="Cambria Math" panose="02040503050406030204" pitchFamily="18" charset="0"/>
                      </a:rPr>
                      <m:t>±</m:t>
                    </m:r>
                    <m:f>
                      <m:fPr>
                        <m:ctrlPr>
                          <a:rPr lang="en-US" sz="2000" b="0" i="1" smtClean="0">
                            <a:solidFill>
                              <a:srgbClr val="FF0000"/>
                            </a:solidFill>
                            <a:latin typeface="Cambria Math" panose="02040503050406030204" pitchFamily="18" charset="0"/>
                            <a:ea typeface="Cambria Math" panose="02040503050406030204" pitchFamily="18" charset="0"/>
                          </a:rPr>
                        </m:ctrlPr>
                      </m:fPr>
                      <m:num>
                        <m:rad>
                          <m:radPr>
                            <m:degHide m:val="on"/>
                            <m:ctrlPr>
                              <a:rPr lang="en-US" sz="2000" b="0" i="1" smtClean="0">
                                <a:solidFill>
                                  <a:srgbClr val="FF0000"/>
                                </a:solidFill>
                                <a:latin typeface="Cambria Math" panose="02040503050406030204" pitchFamily="18" charset="0"/>
                                <a:ea typeface="Cambria Math" panose="02040503050406030204" pitchFamily="18" charset="0"/>
                              </a:rPr>
                            </m:ctrlPr>
                          </m:radPr>
                          <m:deg/>
                          <m:e>
                            <m:r>
                              <a:rPr lang="en-US" sz="2000" b="0" i="1" smtClean="0">
                                <a:solidFill>
                                  <a:srgbClr val="FF0000"/>
                                </a:solidFill>
                                <a:latin typeface="Cambria Math" panose="02040503050406030204" pitchFamily="18" charset="0"/>
                                <a:ea typeface="Cambria Math" panose="02040503050406030204" pitchFamily="18" charset="0"/>
                              </a:rPr>
                              <m:t>7</m:t>
                            </m:r>
                          </m:e>
                        </m:rad>
                      </m:num>
                      <m:den>
                        <m:r>
                          <a:rPr lang="en-US" sz="2000" b="0" i="1" smtClean="0">
                            <a:solidFill>
                              <a:srgbClr val="FF0000"/>
                            </a:solidFill>
                            <a:latin typeface="Cambria Math" panose="02040503050406030204" pitchFamily="18" charset="0"/>
                            <a:ea typeface="Cambria Math" panose="02040503050406030204" pitchFamily="18" charset="0"/>
                          </a:rPr>
                          <m:t>4</m:t>
                        </m:r>
                      </m:den>
                    </m:f>
                    <m:r>
                      <a:rPr lang="en-US" sz="2000" b="0" i="1" smtClean="0">
                        <a:solidFill>
                          <a:srgbClr val="FF0000"/>
                        </a:solidFill>
                        <a:latin typeface="Cambria Math" panose="02040503050406030204" pitchFamily="18" charset="0"/>
                        <a:ea typeface="Cambria Math" panose="02040503050406030204" pitchFamily="18" charset="0"/>
                      </a:rPr>
                      <m:t> </m:t>
                    </m:r>
                    <m:r>
                      <a:rPr lang="en-US" sz="2000" b="0" i="1" smtClean="0">
                        <a:solidFill>
                          <a:srgbClr val="FF0000"/>
                        </a:solidFill>
                        <a:latin typeface="Cambria Math" panose="02040503050406030204" pitchFamily="18" charset="0"/>
                        <a:ea typeface="Cambria Math" panose="02040503050406030204" pitchFamily="18" charset="0"/>
                      </a:rPr>
                      <m:t>𝑗</m:t>
                    </m:r>
                  </m:oMath>
                </a14:m>
                <a:r>
                  <a:rPr lang="en-US" sz="2000" i="1" dirty="0" smtClean="0">
                    <a:solidFill>
                      <a:srgbClr val="FF0000"/>
                    </a:solidFill>
                  </a:rPr>
                  <a:t>.    The system is stable</a:t>
                </a:r>
              </a:p>
              <a:p>
                <a:r>
                  <a:rPr lang="en-US" sz="2000" i="1" dirty="0">
                    <a:solidFill>
                      <a:srgbClr val="FF0000"/>
                    </a:solidFill>
                  </a:rPr>
                  <a:t> </a:t>
                </a:r>
                <a:r>
                  <a:rPr lang="en-US" sz="2000" i="1" dirty="0" smtClean="0">
                    <a:solidFill>
                      <a:srgbClr val="FF0000"/>
                    </a:solidFill>
                  </a:rPr>
                  <a:t>    </a:t>
                </a:r>
              </a:p>
              <a:p>
                <a:r>
                  <a:rPr lang="en-US" sz="2000" i="1" dirty="0">
                    <a:solidFill>
                      <a:srgbClr val="FF0000"/>
                    </a:solidFill>
                  </a:rPr>
                  <a:t> </a:t>
                </a:r>
                <a:r>
                  <a:rPr lang="en-US" sz="2000" i="1" dirty="0" smtClean="0">
                    <a:solidFill>
                      <a:srgbClr val="FF0000"/>
                    </a:solidFill>
                  </a:rPr>
                  <a:t>        (b). One of the roots is positive real  S</a:t>
                </a:r>
                <a:r>
                  <a:rPr lang="en-US" sz="2000" i="1" baseline="-25000" dirty="0" smtClean="0">
                    <a:solidFill>
                      <a:srgbClr val="FF0000"/>
                    </a:solidFill>
                  </a:rPr>
                  <a:t>1</a:t>
                </a:r>
                <a:r>
                  <a:rPr lang="en-US" sz="2000" i="1" dirty="0" smtClean="0">
                    <a:solidFill>
                      <a:srgbClr val="FF0000"/>
                    </a:solidFill>
                  </a:rPr>
                  <a:t>=1.118,  S</a:t>
                </a:r>
                <a:r>
                  <a:rPr lang="en-US" sz="2000" i="1" baseline="-25000" dirty="0" smtClean="0">
                    <a:solidFill>
                      <a:srgbClr val="FF0000"/>
                    </a:solidFill>
                  </a:rPr>
                  <a:t>2</a:t>
                </a:r>
                <a:r>
                  <a:rPr lang="en-US" sz="2000" i="1" dirty="0" smtClean="0">
                    <a:solidFill>
                      <a:srgbClr val="FF0000"/>
                    </a:solidFill>
                  </a:rPr>
                  <a:t>= - 1.118.  The system is unstable</a:t>
                </a:r>
                <a:endParaRPr lang="en-US" sz="2000" i="1" dirty="0">
                  <a:solidFill>
                    <a:srgbClr val="FF0000"/>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914398" y="4188542"/>
                <a:ext cx="10439401" cy="1197315"/>
              </a:xfrm>
              <a:prstGeom prst="rect">
                <a:avLst/>
              </a:prstGeom>
              <a:blipFill>
                <a:blip r:embed="rId9"/>
                <a:stretch>
                  <a:fillRect l="-584" b="-8122"/>
                </a:stretch>
              </a:blipFill>
            </p:spPr>
            <p:txBody>
              <a:bodyPr/>
              <a:lstStyle/>
              <a:p>
                <a:r>
                  <a:rPr lang="en-US">
                    <a:noFill/>
                  </a:rPr>
                  <a:t> </a:t>
                </a:r>
              </a:p>
            </p:txBody>
          </p:sp>
        </mc:Fallback>
      </mc:AlternateContent>
    </p:spTree>
    <p:extLst>
      <p:ext uri="{BB962C8B-B14F-4D97-AF65-F5344CB8AC3E}">
        <p14:creationId xmlns:p14="http://schemas.microsoft.com/office/powerpoint/2010/main" val="2261829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25</a:t>
            </a:fld>
            <a:endParaRPr lang="en-US"/>
          </a:p>
        </p:txBody>
      </p:sp>
      <p:sp>
        <p:nvSpPr>
          <p:cNvPr id="3" name="TextBox 2"/>
          <p:cNvSpPr txBox="1"/>
          <p:nvPr/>
        </p:nvSpPr>
        <p:spPr>
          <a:xfrm>
            <a:off x="634181" y="530942"/>
            <a:ext cx="2448232" cy="461665"/>
          </a:xfrm>
          <a:prstGeom prst="rect">
            <a:avLst/>
          </a:prstGeom>
          <a:noFill/>
        </p:spPr>
        <p:txBody>
          <a:bodyPr wrap="square" rtlCol="0">
            <a:spAutoFit/>
          </a:bodyPr>
          <a:lstStyle/>
          <a:p>
            <a:r>
              <a:rPr lang="en-US" sz="2400" b="1" dirty="0" smtClean="0">
                <a:solidFill>
                  <a:srgbClr val="FF0000"/>
                </a:solidFill>
              </a:rPr>
              <a:t>Homework 2</a:t>
            </a:r>
            <a:endParaRPr lang="en-US" sz="2400" b="1" dirty="0">
              <a:solidFill>
                <a:srgbClr val="FF0000"/>
              </a:solidFill>
            </a:endParaRPr>
          </a:p>
        </p:txBody>
      </p:sp>
      <p:sp>
        <p:nvSpPr>
          <p:cNvPr id="4" name="TextBox 3"/>
          <p:cNvSpPr txBox="1"/>
          <p:nvPr/>
        </p:nvSpPr>
        <p:spPr>
          <a:xfrm>
            <a:off x="634181" y="992607"/>
            <a:ext cx="945371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Test the stability of  the closed loop shown in the block diagram below. </a:t>
            </a:r>
            <a:endParaRPr lang="en-US" sz="2400" dirty="0">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a:off x="4135712" y="2950601"/>
            <a:ext cx="57187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3" name="TextBox 7"/>
              <p:cNvSpPr txBox="1"/>
              <p:nvPr/>
            </p:nvSpPr>
            <p:spPr>
              <a:xfrm>
                <a:off x="4763423" y="2650856"/>
                <a:ext cx="1495101" cy="777647"/>
              </a:xfrm>
              <a:prstGeom prst="rect">
                <a:avLst/>
              </a:prstGeom>
              <a:noFill/>
              <a:ln>
                <a:solidFill>
                  <a:schemeClr val="tx1"/>
                </a:solidFill>
              </a:ln>
            </p:spPr>
            <p:txBody>
              <a:bodyPr wrap="square"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10 </m:t>
                      </m:r>
                      <m:f>
                        <m:f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0.5 </m:t>
                          </m:r>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num>
                        <m:den>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den>
                      </m:f>
                    </m:oMath>
                  </m:oMathPara>
                </a14:m>
                <a:endParaRPr lang="en-US" sz="1600" dirty="0">
                  <a:effectLst/>
                  <a:latin typeface="Times New Roman" panose="02020603050405020304" pitchFamily="18" charset="0"/>
                  <a:ea typeface="Times New Roman" panose="02020603050405020304" pitchFamily="18" charset="0"/>
                </a:endParaRPr>
              </a:p>
            </p:txBody>
          </p:sp>
        </mc:Choice>
        <mc:Fallback xmlns="">
          <p:sp>
            <p:nvSpPr>
              <p:cNvPr id="13" name="TextBox 7"/>
              <p:cNvSpPr txBox="1">
                <a:spLocks noRot="1" noChangeAspect="1" noMove="1" noResize="1" noEditPoints="1" noAdjustHandles="1" noChangeArrowheads="1" noChangeShapeType="1" noTextEdit="1"/>
              </p:cNvSpPr>
              <p:nvPr/>
            </p:nvSpPr>
            <p:spPr>
              <a:xfrm>
                <a:off x="4763423" y="2650856"/>
                <a:ext cx="1495101" cy="777647"/>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0"/>
              <p:cNvSpPr txBox="1"/>
              <p:nvPr/>
            </p:nvSpPr>
            <p:spPr>
              <a:xfrm>
                <a:off x="8372178" y="2642058"/>
                <a:ext cx="1084469" cy="832197"/>
              </a:xfrm>
              <a:prstGeom prst="rect">
                <a:avLst/>
              </a:prstGeom>
              <a:noFill/>
              <a:ln>
                <a:solidFill>
                  <a:schemeClr val="tx1"/>
                </a:solidFill>
              </a:ln>
            </p:spPr>
            <p:txBody>
              <a:bodyPr wrap="square"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num>
                        <m:den>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2</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den>
                      </m:f>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6" name="TextBox 10"/>
              <p:cNvSpPr txBox="1">
                <a:spLocks noRot="1" noChangeAspect="1" noMove="1" noResize="1" noEditPoints="1" noAdjustHandles="1" noChangeArrowheads="1" noChangeShapeType="1" noTextEdit="1"/>
              </p:cNvSpPr>
              <p:nvPr/>
            </p:nvSpPr>
            <p:spPr>
              <a:xfrm>
                <a:off x="8372178" y="2642058"/>
                <a:ext cx="1084469" cy="832197"/>
              </a:xfrm>
              <a:prstGeom prst="rect">
                <a:avLst/>
              </a:prstGeom>
              <a:blipFill>
                <a:blip r:embed="rId3"/>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1"/>
              <p:cNvSpPr txBox="1"/>
              <p:nvPr/>
            </p:nvSpPr>
            <p:spPr>
              <a:xfrm>
                <a:off x="7111026" y="1650043"/>
                <a:ext cx="520184" cy="310525"/>
              </a:xfrm>
              <a:prstGeom prst="rect">
                <a:avLst/>
              </a:prstGeom>
              <a:noFill/>
              <a:ln>
                <a:noFill/>
              </a:ln>
            </p:spPr>
            <p:txBody>
              <a:bodyPr wrap="square"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2000" b="1" i="1" kern="1200">
                          <a:solidFill>
                            <a:srgbClr val="000000"/>
                          </a:solidFill>
                          <a:effectLst/>
                          <a:latin typeface="Cambria Math" panose="02040503050406030204" pitchFamily="18" charset="0"/>
                          <a:ea typeface="Cambria Math" panose="02040503050406030204" pitchFamily="18" charset="0"/>
                        </a:rPr>
                        <m:t>𝒖</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7" name="TextBox 11"/>
              <p:cNvSpPr txBox="1">
                <a:spLocks noRot="1" noChangeAspect="1" noMove="1" noResize="1" noEditPoints="1" noAdjustHandles="1" noChangeArrowheads="1" noChangeShapeType="1" noTextEdit="1"/>
              </p:cNvSpPr>
              <p:nvPr/>
            </p:nvSpPr>
            <p:spPr>
              <a:xfrm>
                <a:off x="7111026" y="1650043"/>
                <a:ext cx="520184" cy="310525"/>
              </a:xfrm>
              <a:prstGeom prst="rect">
                <a:avLst/>
              </a:prstGeom>
              <a:blipFill>
                <a:blip r:embed="rId4"/>
                <a:stretch>
                  <a:fillRect b="-13725"/>
                </a:stretch>
              </a:blipFill>
              <a:ln>
                <a:noFill/>
              </a:ln>
            </p:spPr>
            <p:txBody>
              <a:bodyPr/>
              <a:lstStyle/>
              <a:p>
                <a:r>
                  <a:rPr lang="en-US">
                    <a:noFill/>
                  </a:rPr>
                  <a:t> </a:t>
                </a:r>
              </a:p>
            </p:txBody>
          </p:sp>
        </mc:Fallback>
      </mc:AlternateContent>
      <p:sp>
        <p:nvSpPr>
          <p:cNvPr id="18" name="TextBox 12"/>
          <p:cNvSpPr txBox="1"/>
          <p:nvPr/>
        </p:nvSpPr>
        <p:spPr>
          <a:xfrm>
            <a:off x="3299119" y="2527650"/>
            <a:ext cx="260454" cy="306872"/>
          </a:xfrm>
          <a:prstGeom prst="rect">
            <a:avLst/>
          </a:prstGeom>
          <a:noFill/>
          <a:ln>
            <a:noFill/>
          </a:ln>
        </p:spPr>
        <p:txBody>
          <a:bodyPr wrap="square" rtlCol="1">
            <a:noAutofit/>
          </a:bodyPr>
          <a:lstStyle/>
          <a:p>
            <a:pPr marL="0" marR="0">
              <a:spcBef>
                <a:spcPts val="0"/>
              </a:spcBef>
              <a:spcAft>
                <a:spcPts val="0"/>
              </a:spcAft>
            </a:pPr>
            <a:r>
              <a:rPr lang="en-US" sz="1600" b="1" kern="1200" dirty="0">
                <a:solidFill>
                  <a:srgbClr val="000000"/>
                </a:solidFill>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cxnSp>
        <p:nvCxnSpPr>
          <p:cNvPr id="19" name="Straight Arrow Connector 18"/>
          <p:cNvCxnSpPr/>
          <p:nvPr/>
        </p:nvCxnSpPr>
        <p:spPr>
          <a:xfrm flipV="1">
            <a:off x="9502627" y="3004021"/>
            <a:ext cx="58527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41" name="Group 40"/>
          <p:cNvGrpSpPr/>
          <p:nvPr/>
        </p:nvGrpSpPr>
        <p:grpSpPr>
          <a:xfrm>
            <a:off x="7114684" y="2745233"/>
            <a:ext cx="594113" cy="546399"/>
            <a:chOff x="6622151" y="2713125"/>
            <a:chExt cx="594113" cy="546399"/>
          </a:xfrm>
        </p:grpSpPr>
        <p:sp>
          <p:nvSpPr>
            <p:cNvPr id="20" name="Oval 19"/>
            <p:cNvSpPr/>
            <p:nvPr/>
          </p:nvSpPr>
          <p:spPr>
            <a:xfrm>
              <a:off x="6622151" y="2713125"/>
              <a:ext cx="594113" cy="546399"/>
            </a:xfrm>
            <a:prstGeom prst="ellipse">
              <a:avLst/>
            </a:prstGeom>
          </p:spPr>
          <p:style>
            <a:lnRef idx="2">
              <a:schemeClr val="dk1"/>
            </a:lnRef>
            <a:fillRef idx="1">
              <a:schemeClr val="lt1"/>
            </a:fillRef>
            <a:effectRef idx="0">
              <a:schemeClr val="dk1"/>
            </a:effectRef>
            <a:fontRef idx="minor">
              <a:schemeClr val="dk1"/>
            </a:fontRef>
          </p:style>
          <p:txBody>
            <a:bodyPr rtlCol="1" anchor="ctr"/>
            <a:lstStyle/>
            <a:p>
              <a:endParaRPr lang="en-US"/>
            </a:p>
          </p:txBody>
        </p:sp>
        <mc:AlternateContent xmlns:mc="http://schemas.openxmlformats.org/markup-compatibility/2006" xmlns:a14="http://schemas.microsoft.com/office/drawing/2010/main">
          <mc:Choice Requires="a14">
            <p:sp>
              <p:nvSpPr>
                <p:cNvPr id="22" name="TextBox 16"/>
                <p:cNvSpPr txBox="1"/>
                <p:nvPr/>
              </p:nvSpPr>
              <p:spPr>
                <a:xfrm>
                  <a:off x="6836481" y="2802414"/>
                  <a:ext cx="379783" cy="360209"/>
                </a:xfrm>
                <a:prstGeom prst="rect">
                  <a:avLst/>
                </a:prstGeom>
                <a:noFill/>
              </p:spPr>
              <p:txBody>
                <a:bodyPr wrap="square" lIns="0" tIns="0" rIns="0" bIns="0"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1200" b="1"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naryPr>
                          <m:sub/>
                          <m:sup/>
                          <m:e>
                            <m:r>
                              <a:rPr lang="en-US" sz="1200" b="1" i="1" kern="1200">
                                <a:solidFill>
                                  <a:srgbClr val="FFFFFF"/>
                                </a:solidFill>
                                <a:effectLst/>
                                <a:latin typeface="Cambria Math" panose="02040503050406030204" pitchFamily="18" charset="0"/>
                                <a:ea typeface="Cambria Math" panose="02040503050406030204" pitchFamily="18" charset="0"/>
                                <a:cs typeface="Arial" panose="020B0604020202020204" pitchFamily="34" charset="0"/>
                              </a:rPr>
                              <m:t>𝟏</m:t>
                            </m:r>
                          </m:e>
                        </m:nary>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22" name="TextBox 16"/>
                <p:cNvSpPr txBox="1">
                  <a:spLocks noRot="1" noChangeAspect="1" noMove="1" noResize="1" noEditPoints="1" noAdjustHandles="1" noChangeArrowheads="1" noChangeShapeType="1" noTextEdit="1"/>
                </p:cNvSpPr>
                <p:nvPr/>
              </p:nvSpPr>
              <p:spPr>
                <a:xfrm>
                  <a:off x="6836481" y="2802414"/>
                  <a:ext cx="379783" cy="360209"/>
                </a:xfrm>
                <a:prstGeom prst="rect">
                  <a:avLst/>
                </a:prstGeom>
                <a:blipFill>
                  <a:blip r:embed="rId5"/>
                  <a:stretch>
                    <a:fillRect l="-144444" t="-188136" r="-160317" b="-283051"/>
                  </a:stretch>
                </a:blipFill>
              </p:spPr>
              <p:txBody>
                <a:bodyPr/>
                <a:lstStyle/>
                <a:p>
                  <a:r>
                    <a:rPr lang="en-US">
                      <a:noFill/>
                    </a:rPr>
                    <a:t> </a:t>
                  </a:r>
                </a:p>
              </p:txBody>
            </p:sp>
          </mc:Fallback>
        </mc:AlternateContent>
      </p:grpSp>
      <p:sp>
        <p:nvSpPr>
          <p:cNvPr id="24" name="TextBox 19"/>
          <p:cNvSpPr txBox="1"/>
          <p:nvPr/>
        </p:nvSpPr>
        <p:spPr>
          <a:xfrm>
            <a:off x="6976566" y="2365754"/>
            <a:ext cx="260454" cy="306872"/>
          </a:xfrm>
          <a:prstGeom prst="rect">
            <a:avLst/>
          </a:prstGeom>
          <a:noFill/>
          <a:ln>
            <a:noFill/>
          </a:ln>
        </p:spPr>
        <p:txBody>
          <a:bodyPr wrap="square" rtlCol="1">
            <a:noAutofit/>
          </a:bodyPr>
          <a:lstStyle/>
          <a:p>
            <a:pPr marL="0" marR="0">
              <a:spcBef>
                <a:spcPts val="0"/>
              </a:spcBef>
              <a:spcAft>
                <a:spcPts val="0"/>
              </a:spcAft>
            </a:pPr>
            <a:r>
              <a:rPr lang="en-US" b="1" kern="12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grpSp>
        <p:nvGrpSpPr>
          <p:cNvPr id="43" name="Group 42"/>
          <p:cNvGrpSpPr/>
          <p:nvPr/>
        </p:nvGrpSpPr>
        <p:grpSpPr>
          <a:xfrm>
            <a:off x="3575499" y="2691376"/>
            <a:ext cx="549018" cy="546399"/>
            <a:chOff x="3575499" y="2691376"/>
            <a:chExt cx="549018" cy="546399"/>
          </a:xfrm>
        </p:grpSpPr>
        <p:sp>
          <p:nvSpPr>
            <p:cNvPr id="25" name="Oval 24"/>
            <p:cNvSpPr/>
            <p:nvPr/>
          </p:nvSpPr>
          <p:spPr>
            <a:xfrm>
              <a:off x="3575499" y="2691376"/>
              <a:ext cx="549018" cy="546399"/>
            </a:xfrm>
            <a:prstGeom prst="ellipse">
              <a:avLst/>
            </a:prstGeom>
          </p:spPr>
          <p:style>
            <a:lnRef idx="2">
              <a:schemeClr val="dk1"/>
            </a:lnRef>
            <a:fillRef idx="1">
              <a:schemeClr val="lt1"/>
            </a:fillRef>
            <a:effectRef idx="0">
              <a:schemeClr val="dk1"/>
            </a:effectRef>
            <a:fontRef idx="minor">
              <a:schemeClr val="dk1"/>
            </a:fontRef>
          </p:style>
          <p:txBody>
            <a:bodyPr rtlCol="1" anchor="ctr"/>
            <a:lstStyle/>
            <a:p>
              <a:endParaRPr lang="en-US"/>
            </a:p>
          </p:txBody>
        </p:sp>
        <mc:AlternateContent xmlns:mc="http://schemas.openxmlformats.org/markup-compatibility/2006" xmlns:a14="http://schemas.microsoft.com/office/drawing/2010/main">
          <mc:Choice Requires="a14">
            <p:sp>
              <p:nvSpPr>
                <p:cNvPr id="26" name="TextBox 21"/>
                <p:cNvSpPr txBox="1"/>
                <p:nvPr/>
              </p:nvSpPr>
              <p:spPr>
                <a:xfrm>
                  <a:off x="3773130" y="2729092"/>
                  <a:ext cx="268265" cy="360209"/>
                </a:xfrm>
                <a:prstGeom prst="rect">
                  <a:avLst/>
                </a:prstGeom>
                <a:noFill/>
              </p:spPr>
              <p:txBody>
                <a:bodyPr wrap="square" lIns="0" tIns="0" rIns="0" bIns="0"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1200" b="1"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naryPr>
                          <m:sub/>
                          <m:sup/>
                          <m:e>
                            <m:r>
                              <a:rPr lang="en-US" sz="1200" b="1" i="1" kern="1200">
                                <a:solidFill>
                                  <a:srgbClr val="FFFFFF"/>
                                </a:solidFill>
                                <a:effectLst/>
                                <a:latin typeface="Cambria Math" panose="02040503050406030204" pitchFamily="18" charset="0"/>
                                <a:ea typeface="Cambria Math" panose="02040503050406030204" pitchFamily="18" charset="0"/>
                                <a:cs typeface="Arial" panose="020B0604020202020204" pitchFamily="34" charset="0"/>
                              </a:rPr>
                              <m:t>𝟏</m:t>
                            </m:r>
                          </m:e>
                        </m:nary>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26" name="TextBox 21"/>
                <p:cNvSpPr txBox="1">
                  <a:spLocks noRot="1" noChangeAspect="1" noMove="1" noResize="1" noEditPoints="1" noAdjustHandles="1" noChangeArrowheads="1" noChangeShapeType="1" noTextEdit="1"/>
                </p:cNvSpPr>
                <p:nvPr/>
              </p:nvSpPr>
              <p:spPr>
                <a:xfrm>
                  <a:off x="3773130" y="2729092"/>
                  <a:ext cx="268265" cy="360209"/>
                </a:xfrm>
                <a:prstGeom prst="rect">
                  <a:avLst/>
                </a:prstGeom>
                <a:blipFill>
                  <a:blip r:embed="rId6"/>
                  <a:stretch>
                    <a:fillRect l="-220455" t="-188136" r="-218182" b="-283051"/>
                  </a:stretch>
                </a:blipFill>
              </p:spPr>
              <p:txBody>
                <a:bodyPr/>
                <a:lstStyle/>
                <a:p>
                  <a:r>
                    <a:rPr lang="en-US">
                      <a:noFill/>
                    </a:rPr>
                    <a:t> </a:t>
                  </a:r>
                </a:p>
              </p:txBody>
            </p:sp>
          </mc:Fallback>
        </mc:AlternateContent>
      </p:grpSp>
      <p:cxnSp>
        <p:nvCxnSpPr>
          <p:cNvPr id="27" name="Straight Arrow Connector 26"/>
          <p:cNvCxnSpPr/>
          <p:nvPr/>
        </p:nvCxnSpPr>
        <p:spPr>
          <a:xfrm>
            <a:off x="2992716" y="2927396"/>
            <a:ext cx="559796"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V="1">
            <a:off x="6291449" y="3004021"/>
            <a:ext cx="822960"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32" name="TextBox 30"/>
              <p:cNvSpPr txBox="1"/>
              <p:nvPr/>
            </p:nvSpPr>
            <p:spPr>
              <a:xfrm>
                <a:off x="2676596" y="2370561"/>
                <a:ext cx="685862" cy="310525"/>
              </a:xfrm>
              <a:prstGeom prst="rect">
                <a:avLst/>
              </a:prstGeom>
              <a:noFill/>
              <a:ln>
                <a:noFill/>
              </a:ln>
            </p:spPr>
            <p:txBody>
              <a:bodyPr wrap="square"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2000" b="1" i="1" kern="1200">
                          <a:solidFill>
                            <a:srgbClr val="000000"/>
                          </a:solidFill>
                          <a:effectLst/>
                          <a:latin typeface="Cambria Math" panose="02040503050406030204" pitchFamily="18" charset="0"/>
                          <a:ea typeface="Cambria Math" panose="02040503050406030204" pitchFamily="18" charset="0"/>
                        </a:rPr>
                        <m:t>𝑹</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32" name="TextBox 30"/>
              <p:cNvSpPr txBox="1">
                <a:spLocks noRot="1" noChangeAspect="1" noMove="1" noResize="1" noEditPoints="1" noAdjustHandles="1" noChangeArrowheads="1" noChangeShapeType="1" noTextEdit="1"/>
              </p:cNvSpPr>
              <p:nvPr/>
            </p:nvSpPr>
            <p:spPr>
              <a:xfrm>
                <a:off x="2676596" y="2370561"/>
                <a:ext cx="685862" cy="310525"/>
              </a:xfrm>
              <a:prstGeom prst="rect">
                <a:avLst/>
              </a:prstGeom>
              <a:blipFill>
                <a:blip r:embed="rId7"/>
                <a:stretch>
                  <a:fillRect b="-21569"/>
                </a:stretch>
              </a:blipFill>
              <a:ln>
                <a:noFill/>
              </a:ln>
            </p:spPr>
            <p:txBody>
              <a:bodyPr/>
              <a:lstStyle/>
              <a:p>
                <a:r>
                  <a:rPr lang="en-US">
                    <a:noFill/>
                  </a:rPr>
                  <a:t> </a:t>
                </a:r>
              </a:p>
            </p:txBody>
          </p:sp>
        </mc:Fallback>
      </mc:AlternateContent>
      <p:cxnSp>
        <p:nvCxnSpPr>
          <p:cNvPr id="34" name="Straight Arrow Connector 33"/>
          <p:cNvCxnSpPr/>
          <p:nvPr/>
        </p:nvCxnSpPr>
        <p:spPr>
          <a:xfrm flipH="1">
            <a:off x="7411740" y="2088692"/>
            <a:ext cx="0" cy="6400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7" name="TextBox 32"/>
              <p:cNvSpPr txBox="1"/>
              <p:nvPr/>
            </p:nvSpPr>
            <p:spPr>
              <a:xfrm>
                <a:off x="9731223" y="2383527"/>
                <a:ext cx="685861" cy="401249"/>
              </a:xfrm>
              <a:prstGeom prst="rect">
                <a:avLst/>
              </a:prstGeom>
              <a:noFill/>
              <a:ln>
                <a:noFill/>
              </a:ln>
            </p:spPr>
            <p:txBody>
              <a:bodyPr wrap="square"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b="1" i="1" kern="1200">
                          <a:solidFill>
                            <a:srgbClr val="000000"/>
                          </a:solidFill>
                          <a:effectLst/>
                          <a:latin typeface="Cambria Math" panose="02040503050406030204" pitchFamily="18" charset="0"/>
                          <a:ea typeface="Cambria Math" panose="02040503050406030204" pitchFamily="18" charset="0"/>
                        </a:rPr>
                        <m:t>𝑪</m:t>
                      </m:r>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7" name="TextBox 32"/>
              <p:cNvSpPr txBox="1">
                <a:spLocks noRot="1" noChangeAspect="1" noMove="1" noResize="1" noEditPoints="1" noAdjustHandles="1" noChangeArrowheads="1" noChangeShapeType="1" noTextEdit="1"/>
              </p:cNvSpPr>
              <p:nvPr/>
            </p:nvSpPr>
            <p:spPr>
              <a:xfrm>
                <a:off x="9731223" y="2383527"/>
                <a:ext cx="685861" cy="401249"/>
              </a:xfrm>
              <a:prstGeom prst="rect">
                <a:avLst/>
              </a:prstGeom>
              <a:blipFill>
                <a:blip r:embed="rId8"/>
                <a:stretch>
                  <a:fillRect/>
                </a:stretch>
              </a:blipFill>
              <a:ln>
                <a:noFill/>
              </a:ln>
            </p:spPr>
            <p:txBody>
              <a:bodyPr/>
              <a:lstStyle/>
              <a:p>
                <a:r>
                  <a:rPr lang="en-US">
                    <a:noFill/>
                  </a:rPr>
                  <a:t> </a:t>
                </a:r>
              </a:p>
            </p:txBody>
          </p:sp>
        </mc:Fallback>
      </mc:AlternateContent>
      <p:cxnSp>
        <p:nvCxnSpPr>
          <p:cNvPr id="36" name="Straight Arrow Connector 35"/>
          <p:cNvCxnSpPr/>
          <p:nvPr/>
        </p:nvCxnSpPr>
        <p:spPr>
          <a:xfrm flipV="1">
            <a:off x="7708797" y="3010506"/>
            <a:ext cx="686034"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Connector 44"/>
          <p:cNvCxnSpPr/>
          <p:nvPr/>
        </p:nvCxnSpPr>
        <p:spPr>
          <a:xfrm>
            <a:off x="9731223" y="3010506"/>
            <a:ext cx="0" cy="118872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3840162" y="4173271"/>
            <a:ext cx="5912036" cy="0"/>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V="1">
            <a:off x="3840162" y="3265677"/>
            <a:ext cx="0" cy="9075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2" name="TextBox 19"/>
          <p:cNvSpPr txBox="1"/>
          <p:nvPr/>
        </p:nvSpPr>
        <p:spPr>
          <a:xfrm>
            <a:off x="3349753" y="3173707"/>
            <a:ext cx="260454" cy="306872"/>
          </a:xfrm>
          <a:prstGeom prst="rect">
            <a:avLst/>
          </a:prstGeom>
          <a:noFill/>
          <a:ln>
            <a:noFill/>
          </a:ln>
        </p:spPr>
        <p:txBody>
          <a:bodyPr wrap="square" rtlCol="1">
            <a:noAutofit/>
          </a:bodyPr>
          <a:lstStyle/>
          <a:p>
            <a:pPr marL="0" marR="0">
              <a:spcBef>
                <a:spcPts val="0"/>
              </a:spcBef>
              <a:spcAft>
                <a:spcPts val="0"/>
              </a:spcAft>
            </a:pPr>
            <a:r>
              <a:rPr lang="en-US" b="1" kern="1200" dirty="0" smtClean="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sp>
        <p:nvSpPr>
          <p:cNvPr id="53" name="TextBox 19"/>
          <p:cNvSpPr txBox="1"/>
          <p:nvPr/>
        </p:nvSpPr>
        <p:spPr>
          <a:xfrm>
            <a:off x="6767203" y="3004021"/>
            <a:ext cx="260454" cy="306872"/>
          </a:xfrm>
          <a:prstGeom prst="rect">
            <a:avLst/>
          </a:prstGeom>
          <a:noFill/>
          <a:ln>
            <a:noFill/>
          </a:ln>
        </p:spPr>
        <p:txBody>
          <a:bodyPr wrap="square" rtlCol="1">
            <a:noAutofit/>
          </a:bodyPr>
          <a:lstStyle/>
          <a:p>
            <a:pPr marL="0" marR="0">
              <a:spcBef>
                <a:spcPts val="0"/>
              </a:spcBef>
              <a:spcAft>
                <a:spcPts val="0"/>
              </a:spcAft>
            </a:pPr>
            <a:r>
              <a:rPr lang="en-US" b="1" kern="12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56" name="Rectangle 55"/>
              <p:cNvSpPr/>
              <p:nvPr/>
            </p:nvSpPr>
            <p:spPr>
              <a:xfrm>
                <a:off x="996563" y="4816713"/>
                <a:ext cx="5687198" cy="7387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b="1" i="1" smtClean="0">
                              <a:solidFill>
                                <a:srgbClr val="FF0000"/>
                              </a:solidFill>
                              <a:latin typeface="Cambria Math" panose="02040503050406030204" pitchFamily="18" charset="0"/>
                            </a:rPr>
                          </m:ctrlPr>
                        </m:sSubPr>
                        <m:e>
                          <m:r>
                            <a:rPr lang="en-US" sz="2000" b="1" i="1" smtClean="0">
                              <a:solidFill>
                                <a:srgbClr val="FF0000"/>
                              </a:solidFill>
                              <a:latin typeface="Cambria Math" panose="02040503050406030204" pitchFamily="18" charset="0"/>
                            </a:rPr>
                            <m:t>𝑨𝒏𝒔</m:t>
                          </m:r>
                          <m:r>
                            <a:rPr lang="en-US" sz="2000" b="1" i="1" smtClean="0">
                              <a:solidFill>
                                <a:srgbClr val="FF0000"/>
                              </a:solidFill>
                              <a:latin typeface="Cambria Math" panose="02040503050406030204" pitchFamily="18" charset="0"/>
                            </a:rPr>
                            <m:t> :  </m:t>
                          </m:r>
                          <m:r>
                            <a:rPr lang="en-US" sz="2000" b="1" i="1" smtClean="0">
                              <a:solidFill>
                                <a:srgbClr val="FF0000"/>
                              </a:solidFill>
                              <a:latin typeface="Cambria Math" panose="02040503050406030204" pitchFamily="18" charset="0"/>
                            </a:rPr>
                            <m:t>𝑺</m:t>
                          </m:r>
                        </m:e>
                        <m:sub>
                          <m:r>
                            <a:rPr lang="en-US" sz="2000" b="1" i="1" smtClean="0">
                              <a:solidFill>
                                <a:srgbClr val="FF0000"/>
                              </a:solidFill>
                              <a:latin typeface="Cambria Math" panose="02040503050406030204" pitchFamily="18" charset="0"/>
                            </a:rPr>
                            <m:t>𝟏</m:t>
                          </m:r>
                          <m:r>
                            <a:rPr lang="en-US" sz="2000" b="1" i="1" smtClean="0">
                              <a:solidFill>
                                <a:srgbClr val="FF0000"/>
                              </a:solidFill>
                              <a:latin typeface="Cambria Math" panose="02040503050406030204" pitchFamily="18" charset="0"/>
                            </a:rPr>
                            <m:t>,</m:t>
                          </m:r>
                          <m:r>
                            <a:rPr lang="en-US" sz="2000" b="1" i="1" smtClean="0">
                              <a:solidFill>
                                <a:srgbClr val="FF0000"/>
                              </a:solidFill>
                              <a:latin typeface="Cambria Math" panose="02040503050406030204" pitchFamily="18" charset="0"/>
                            </a:rPr>
                            <m:t>𝟐</m:t>
                          </m:r>
                        </m:sub>
                      </m:sSub>
                      <m:r>
                        <a:rPr lang="en-US" sz="2000" b="1" i="0">
                          <a:solidFill>
                            <a:srgbClr val="FF0000"/>
                          </a:solidFill>
                          <a:latin typeface="Cambria Math" panose="02040503050406030204" pitchFamily="18" charset="0"/>
                        </a:rPr>
                        <m:t>=−</m:t>
                      </m:r>
                      <m:f>
                        <m:fPr>
                          <m:ctrlPr>
                            <a:rPr lang="en-US" sz="2000" b="1" i="1">
                              <a:solidFill>
                                <a:srgbClr val="FF0000"/>
                              </a:solidFill>
                              <a:latin typeface="Cambria Math" panose="02040503050406030204" pitchFamily="18" charset="0"/>
                            </a:rPr>
                          </m:ctrlPr>
                        </m:fPr>
                        <m:num>
                          <m:r>
                            <a:rPr lang="en-US" sz="2000" b="1" i="0">
                              <a:solidFill>
                                <a:srgbClr val="FF0000"/>
                              </a:solidFill>
                              <a:latin typeface="Cambria Math" panose="02040503050406030204" pitchFamily="18" charset="0"/>
                            </a:rPr>
                            <m:t>𝟑</m:t>
                          </m:r>
                        </m:num>
                        <m:den>
                          <m:r>
                            <a:rPr lang="en-US" sz="2000" b="1" i="0">
                              <a:solidFill>
                                <a:srgbClr val="FF0000"/>
                              </a:solidFill>
                              <a:latin typeface="Cambria Math" panose="02040503050406030204" pitchFamily="18" charset="0"/>
                            </a:rPr>
                            <m:t>𝟐</m:t>
                          </m:r>
                        </m:den>
                      </m:f>
                      <m:r>
                        <a:rPr lang="en-US" sz="2000" b="1" i="0">
                          <a:solidFill>
                            <a:srgbClr val="FF0000"/>
                          </a:solidFill>
                          <a:latin typeface="Cambria Math" panose="02040503050406030204" pitchFamily="18" charset="0"/>
                        </a:rPr>
                        <m:t>±</m:t>
                      </m:r>
                      <m:f>
                        <m:fPr>
                          <m:ctrlPr>
                            <a:rPr lang="en-US" sz="2000" b="1" i="1">
                              <a:solidFill>
                                <a:srgbClr val="FF0000"/>
                              </a:solidFill>
                              <a:latin typeface="Cambria Math" panose="02040503050406030204" pitchFamily="18" charset="0"/>
                            </a:rPr>
                          </m:ctrlPr>
                        </m:fPr>
                        <m:num>
                          <m:rad>
                            <m:radPr>
                              <m:degHide m:val="on"/>
                              <m:ctrlPr>
                                <a:rPr lang="en-US" sz="2000" b="1" i="1">
                                  <a:solidFill>
                                    <a:srgbClr val="FF0000"/>
                                  </a:solidFill>
                                  <a:latin typeface="Cambria Math" panose="02040503050406030204" pitchFamily="18" charset="0"/>
                                </a:rPr>
                              </m:ctrlPr>
                            </m:radPr>
                            <m:deg/>
                            <m:e>
                              <m:r>
                                <a:rPr lang="en-US" sz="2000" b="1" i="0">
                                  <a:solidFill>
                                    <a:srgbClr val="FF0000"/>
                                  </a:solidFill>
                                  <a:latin typeface="Cambria Math" panose="02040503050406030204" pitchFamily="18" charset="0"/>
                                </a:rPr>
                                <m:t>−</m:t>
                              </m:r>
                              <m:r>
                                <a:rPr lang="en-US" sz="2000" b="1" i="0">
                                  <a:solidFill>
                                    <a:srgbClr val="FF0000"/>
                                  </a:solidFill>
                                  <a:latin typeface="Cambria Math" panose="02040503050406030204" pitchFamily="18" charset="0"/>
                                </a:rPr>
                                <m:t>𝟏𝟏</m:t>
                              </m:r>
                            </m:e>
                          </m:rad>
                        </m:num>
                        <m:den>
                          <m:r>
                            <a:rPr lang="en-US" sz="2000" b="1" i="0">
                              <a:solidFill>
                                <a:srgbClr val="FF0000"/>
                              </a:solidFill>
                              <a:latin typeface="Cambria Math" panose="02040503050406030204" pitchFamily="18" charset="0"/>
                            </a:rPr>
                            <m:t>𝟐</m:t>
                          </m:r>
                        </m:den>
                      </m:f>
                      <m:r>
                        <a:rPr lang="en-US" sz="2000" b="1" i="1">
                          <a:solidFill>
                            <a:srgbClr val="FF0000"/>
                          </a:solidFill>
                          <a:latin typeface="Cambria Math" panose="02040503050406030204" pitchFamily="18" charset="0"/>
                        </a:rPr>
                        <m:t>𝒋</m:t>
                      </m:r>
                      <m:r>
                        <a:rPr lang="en-US" sz="2000" b="1" i="0" smtClean="0">
                          <a:solidFill>
                            <a:srgbClr val="FF0000"/>
                          </a:solidFill>
                          <a:latin typeface="Cambria Math" panose="02040503050406030204" pitchFamily="18" charset="0"/>
                        </a:rPr>
                        <m:t>    .</m:t>
                      </m:r>
                      <m:r>
                        <m:rPr>
                          <m:nor/>
                        </m:rPr>
                        <a:rPr lang="en-US" sz="2000" i="1" dirty="0">
                          <a:solidFill>
                            <a:srgbClr val="FF0000"/>
                          </a:solidFill>
                        </a:rPr>
                        <m:t>The</m:t>
                      </m:r>
                      <m:r>
                        <m:rPr>
                          <m:nor/>
                        </m:rPr>
                        <a:rPr lang="en-US" sz="2000" i="1" dirty="0">
                          <a:solidFill>
                            <a:srgbClr val="FF0000"/>
                          </a:solidFill>
                        </a:rPr>
                        <m:t> </m:t>
                      </m:r>
                      <m:r>
                        <m:rPr>
                          <m:nor/>
                        </m:rPr>
                        <a:rPr lang="en-US" sz="2000" i="1" dirty="0">
                          <a:solidFill>
                            <a:srgbClr val="FF0000"/>
                          </a:solidFill>
                        </a:rPr>
                        <m:t>system</m:t>
                      </m:r>
                      <m:r>
                        <m:rPr>
                          <m:nor/>
                        </m:rPr>
                        <a:rPr lang="en-US" sz="2000" i="1" dirty="0">
                          <a:solidFill>
                            <a:srgbClr val="FF0000"/>
                          </a:solidFill>
                        </a:rPr>
                        <m:t> </m:t>
                      </m:r>
                      <m:r>
                        <m:rPr>
                          <m:nor/>
                        </m:rPr>
                        <a:rPr lang="en-US" sz="2000" i="1" dirty="0">
                          <a:solidFill>
                            <a:srgbClr val="FF0000"/>
                          </a:solidFill>
                        </a:rPr>
                        <m:t>is</m:t>
                      </m:r>
                      <m:r>
                        <m:rPr>
                          <m:nor/>
                        </m:rPr>
                        <a:rPr lang="en-US" sz="2000" i="1" dirty="0">
                          <a:solidFill>
                            <a:srgbClr val="FF0000"/>
                          </a:solidFill>
                        </a:rPr>
                        <m:t> </m:t>
                      </m:r>
                      <m:r>
                        <m:rPr>
                          <m:nor/>
                        </m:rPr>
                        <a:rPr lang="en-US" sz="2000" i="1" dirty="0">
                          <a:solidFill>
                            <a:srgbClr val="FF0000"/>
                          </a:solidFill>
                        </a:rPr>
                        <m:t>stable</m:t>
                      </m:r>
                    </m:oMath>
                  </m:oMathPara>
                </a14:m>
                <a:endParaRPr lang="en-US" b="1" dirty="0">
                  <a:solidFill>
                    <a:srgbClr val="FF0000"/>
                  </a:solidFill>
                </a:endParaRPr>
              </a:p>
            </p:txBody>
          </p:sp>
        </mc:Choice>
        <mc:Fallback xmlns="">
          <p:sp>
            <p:nvSpPr>
              <p:cNvPr id="56" name="Rectangle 55"/>
              <p:cNvSpPr>
                <a:spLocks noRot="1" noChangeAspect="1" noMove="1" noResize="1" noEditPoints="1" noAdjustHandles="1" noChangeArrowheads="1" noChangeShapeType="1" noTextEdit="1"/>
              </p:cNvSpPr>
              <p:nvPr/>
            </p:nvSpPr>
            <p:spPr>
              <a:xfrm>
                <a:off x="996563" y="4816713"/>
                <a:ext cx="5687198" cy="738792"/>
              </a:xfrm>
              <a:prstGeom prst="rect">
                <a:avLst/>
              </a:prstGeom>
              <a:blipFill>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36607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653846" y="292734"/>
            <a:ext cx="203527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rPr>
              <a:t>Example 4</a:t>
            </a:r>
            <a:endParaRPr lang="en-US" sz="2400" b="1" dirty="0">
              <a:solidFill>
                <a:srgbClr val="FF0000"/>
              </a:solidFill>
            </a:endParaRPr>
          </a:p>
        </p:txBody>
      </p:sp>
      <p:grpSp>
        <p:nvGrpSpPr>
          <p:cNvPr id="48" name="Group 47"/>
          <p:cNvGrpSpPr/>
          <p:nvPr/>
        </p:nvGrpSpPr>
        <p:grpSpPr>
          <a:xfrm>
            <a:off x="4415640" y="2465212"/>
            <a:ext cx="7495228" cy="1922374"/>
            <a:chOff x="4415640" y="754399"/>
            <a:chExt cx="7495228" cy="1922374"/>
          </a:xfrm>
        </p:grpSpPr>
        <p:cxnSp>
          <p:nvCxnSpPr>
            <p:cNvPr id="11" name="Straight Arrow Connector 10"/>
            <p:cNvCxnSpPr/>
            <p:nvPr/>
          </p:nvCxnSpPr>
          <p:spPr>
            <a:xfrm>
              <a:off x="7447198" y="1283138"/>
              <a:ext cx="60673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6682208" y="1057868"/>
                  <a:ext cx="727678" cy="461665"/>
                </a:xfrm>
                <a:prstGeom prst="rect">
                  <a:avLst/>
                </a:prstGeom>
                <a:noFill/>
                <a:ln>
                  <a:solidFill>
                    <a:schemeClr val="tx1"/>
                  </a:solidFill>
                </a:ln>
              </p:spPr>
              <p:txBody>
                <a:bodyPr wrap="square" rtlCol="1">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4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4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𝐾</m:t>
                            </m:r>
                          </m:e>
                          <m:sub>
                            <m:r>
                              <a:rPr lang="en-US" sz="24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𝑐</m:t>
                            </m:r>
                          </m:sub>
                        </m:sSub>
                      </m:oMath>
                    </m:oMathPara>
                  </a14:m>
                  <a:endParaRPr lang="en-US" sz="2400" dirty="0">
                    <a:effectLst/>
                    <a:latin typeface="Times New Roman" panose="02020603050405020304" pitchFamily="18" charset="0"/>
                    <a:ea typeface="Times New Roman" panose="02020603050405020304" pitchFamily="18"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6682208" y="1057868"/>
                  <a:ext cx="727678" cy="461665"/>
                </a:xfrm>
                <a:prstGeom prst="rect">
                  <a:avLst/>
                </a:prstGeom>
                <a:blipFill>
                  <a:blip r:embed="rId2"/>
                  <a:stretch>
                    <a:fillRect/>
                  </a:stretch>
                </a:blipFill>
                <a:ln>
                  <a:solidFill>
                    <a:schemeClr val="tx1"/>
                  </a:solidFill>
                </a:ln>
              </p:spPr>
              <p:txBody>
                <a:bodyPr/>
                <a:lstStyle/>
                <a:p>
                  <a:r>
                    <a:rPr lang="en-US">
                      <a:noFill/>
                    </a:rPr>
                    <a:t> </a:t>
                  </a:r>
                </a:p>
              </p:txBody>
            </p:sp>
          </mc:Fallback>
        </mc:AlternateContent>
        <p:sp>
          <p:nvSpPr>
            <p:cNvPr id="13" name="TextBox 12"/>
            <p:cNvSpPr txBox="1"/>
            <p:nvPr/>
          </p:nvSpPr>
          <p:spPr>
            <a:xfrm flipH="1">
              <a:off x="8150242" y="2276663"/>
              <a:ext cx="510238" cy="400110"/>
            </a:xfrm>
            <a:prstGeom prst="rect">
              <a:avLst/>
            </a:prstGeom>
            <a:noFill/>
            <a:ln>
              <a:solidFill>
                <a:schemeClr val="tx1"/>
              </a:solidFill>
            </a:ln>
          </p:spPr>
          <p:txBody>
            <a:bodyPr wrap="square" rtlCol="1">
              <a:spAutoFit/>
            </a:bodyPr>
            <a:lstStyle/>
            <a:p>
              <a:pPr marL="0" marR="0">
                <a:spcBef>
                  <a:spcPts val="0"/>
                </a:spcBef>
                <a:spcAft>
                  <a:spcPts val="0"/>
                </a:spcAft>
              </a:pP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 5</a:t>
              </a:r>
              <a:endParaRPr lang="en-US" sz="2000"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3"/>
                <p:cNvSpPr txBox="1"/>
                <p:nvPr/>
              </p:nvSpPr>
              <p:spPr>
                <a:xfrm>
                  <a:off x="9341221" y="811026"/>
                  <a:ext cx="1463040" cy="731520"/>
                </a:xfrm>
                <a:prstGeom prst="rect">
                  <a:avLst/>
                </a:prstGeom>
                <a:noFill/>
                <a:ln>
                  <a:solidFill>
                    <a:schemeClr val="tx1"/>
                  </a:solidFill>
                </a:ln>
              </p:spPr>
              <p:txBody>
                <a:bodyPr wrap="square" rtlCol="1">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num>
                          <m:den>
                            <m:sSup>
                              <m:sSup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pPr>
                              <m:e>
                                <m:d>
                                  <m:d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dPr>
                                  <m:e>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0.5</m:t>
                                    </m:r>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e>
                                </m:d>
                              </m:e>
                              <m:sup>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3</m:t>
                                </m:r>
                              </m:sup>
                            </m:sSup>
                          </m:den>
                        </m:f>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9341221" y="811026"/>
                  <a:ext cx="1463040" cy="731520"/>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15" name="TextBox 15"/>
            <p:cNvSpPr txBox="1"/>
            <p:nvPr/>
          </p:nvSpPr>
          <p:spPr>
            <a:xfrm>
              <a:off x="4971903" y="954454"/>
              <a:ext cx="276330" cy="338554"/>
            </a:xfrm>
            <a:prstGeom prst="rect">
              <a:avLst/>
            </a:prstGeom>
            <a:noFill/>
            <a:ln>
              <a:noFill/>
            </a:ln>
          </p:spPr>
          <p:txBody>
            <a:bodyPr wrap="square" rtlCol="1">
              <a:spAutoFit/>
            </a:bodyPr>
            <a:lstStyle/>
            <a:p>
              <a:pPr marL="0" marR="0">
                <a:spcBef>
                  <a:spcPts val="0"/>
                </a:spcBef>
                <a:spcAft>
                  <a:spcPts val="0"/>
                </a:spcAft>
              </a:pPr>
              <a:r>
                <a:rPr lang="en-US" sz="1600" b="1" kern="1200" dirty="0">
                  <a:solidFill>
                    <a:srgbClr val="000000"/>
                  </a:solidFill>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cxnSp>
          <p:nvCxnSpPr>
            <p:cNvPr id="16" name="Straight Arrow Connector 15"/>
            <p:cNvCxnSpPr/>
            <p:nvPr/>
          </p:nvCxnSpPr>
          <p:spPr>
            <a:xfrm>
              <a:off x="8800827" y="1273474"/>
              <a:ext cx="4887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10860642" y="1176786"/>
              <a:ext cx="69626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25" name="Group 24"/>
            <p:cNvGrpSpPr/>
            <p:nvPr/>
          </p:nvGrpSpPr>
          <p:grpSpPr>
            <a:xfrm>
              <a:off x="5287090" y="976632"/>
              <a:ext cx="742510" cy="682136"/>
              <a:chOff x="4139206" y="1087178"/>
              <a:chExt cx="742510" cy="682136"/>
            </a:xfrm>
          </p:grpSpPr>
          <p:sp>
            <p:nvSpPr>
              <p:cNvPr id="18" name="Oval 17"/>
              <p:cNvSpPr/>
              <p:nvPr/>
            </p:nvSpPr>
            <p:spPr>
              <a:xfrm>
                <a:off x="4139206" y="1087178"/>
                <a:ext cx="742510" cy="682136"/>
              </a:xfrm>
              <a:prstGeom prst="ellipse">
                <a:avLst/>
              </a:prstGeom>
            </p:spPr>
            <p:style>
              <a:lnRef idx="2">
                <a:schemeClr val="dk1"/>
              </a:lnRef>
              <a:fillRef idx="1">
                <a:schemeClr val="lt1"/>
              </a:fillRef>
              <a:effectRef idx="0">
                <a:schemeClr val="dk1"/>
              </a:effectRef>
              <a:fontRef idx="minor">
                <a:schemeClr val="dk1"/>
              </a:fontRef>
            </p:style>
            <p:txBody>
              <a:bodyPr rtlCol="1" anchor="ctr"/>
              <a:lstStyle/>
              <a:p>
                <a:endParaRPr lang="en-US"/>
              </a:p>
            </p:txBody>
          </p:sp>
          <mc:AlternateContent xmlns:mc="http://schemas.openxmlformats.org/markup-compatibility/2006" xmlns:a14="http://schemas.microsoft.com/office/drawing/2010/main">
            <mc:Choice Requires="a14">
              <p:sp>
                <p:nvSpPr>
                  <p:cNvPr id="19" name="TextBox 23"/>
                  <p:cNvSpPr txBox="1"/>
                  <p:nvPr/>
                </p:nvSpPr>
                <p:spPr>
                  <a:xfrm>
                    <a:off x="4378246" y="1203400"/>
                    <a:ext cx="254070" cy="449692"/>
                  </a:xfrm>
                  <a:prstGeom prst="rect">
                    <a:avLst/>
                  </a:prstGeom>
                  <a:noFill/>
                </p:spPr>
                <p:txBody>
                  <a:bodyPr wrap="square" lIns="0" tIns="0" rIns="0" bIns="0" rtlCol="1">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nary>
                            <m:naryPr>
                              <m:chr m:val="∑"/>
                              <m:subHide m:val="on"/>
                              <m:supHide m:val="on"/>
                              <m:ctrlPr>
                                <a:rPr lang="en-US" sz="1200" b="1"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naryPr>
                            <m:sub/>
                            <m:sup/>
                            <m:e>
                              <m:r>
                                <a:rPr lang="en-US" sz="1200" b="1" i="1" kern="1200">
                                  <a:solidFill>
                                    <a:srgbClr val="FFFFFF"/>
                                  </a:solidFill>
                                  <a:effectLst/>
                                  <a:latin typeface="Cambria Math" panose="02040503050406030204" pitchFamily="18" charset="0"/>
                                  <a:ea typeface="Cambria Math" panose="02040503050406030204" pitchFamily="18" charset="0"/>
                                  <a:cs typeface="Arial" panose="020B0604020202020204" pitchFamily="34" charset="0"/>
                                </a:rPr>
                                <m:t>𝟏</m:t>
                              </m:r>
                            </m:e>
                          </m:nary>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19" name="TextBox 23"/>
                  <p:cNvSpPr txBox="1">
                    <a:spLocks noRot="1" noChangeAspect="1" noMove="1" noResize="1" noEditPoints="1" noAdjustHandles="1" noChangeArrowheads="1" noChangeShapeType="1" noTextEdit="1"/>
                  </p:cNvSpPr>
                  <p:nvPr/>
                </p:nvSpPr>
                <p:spPr>
                  <a:xfrm>
                    <a:off x="4378246" y="1203400"/>
                    <a:ext cx="254070" cy="449692"/>
                  </a:xfrm>
                  <a:prstGeom prst="rect">
                    <a:avLst/>
                  </a:prstGeom>
                  <a:blipFill>
                    <a:blip r:embed="rId4"/>
                    <a:stretch>
                      <a:fillRect l="-236585" t="-150000" r="-236585" b="-205405"/>
                    </a:stretch>
                  </a:blipFill>
                </p:spPr>
                <p:txBody>
                  <a:bodyPr/>
                  <a:lstStyle/>
                  <a:p>
                    <a:r>
                      <a:rPr lang="en-US">
                        <a:noFill/>
                      </a:rPr>
                      <a:t> </a:t>
                    </a:r>
                  </a:p>
                </p:txBody>
              </p:sp>
            </mc:Fallback>
          </mc:AlternateContent>
        </p:grpSp>
        <p:cxnSp>
          <p:nvCxnSpPr>
            <p:cNvPr id="20" name="Straight Arrow Connector 19"/>
            <p:cNvCxnSpPr/>
            <p:nvPr/>
          </p:nvCxnSpPr>
          <p:spPr>
            <a:xfrm>
              <a:off x="6065260" y="1293008"/>
              <a:ext cx="593919"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4526706" y="1331429"/>
              <a:ext cx="727852"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8"/>
            <p:cNvSpPr txBox="1"/>
            <p:nvPr/>
          </p:nvSpPr>
          <p:spPr>
            <a:xfrm>
              <a:off x="5193798" y="1575616"/>
              <a:ext cx="276330" cy="369332"/>
            </a:xfrm>
            <a:prstGeom prst="rect">
              <a:avLst/>
            </a:prstGeom>
            <a:noFill/>
            <a:ln>
              <a:noFill/>
            </a:ln>
          </p:spPr>
          <p:txBody>
            <a:bodyPr wrap="square" rtlCol="1">
              <a:spAutoFit/>
            </a:bodyPr>
            <a:lstStyle/>
            <a:p>
              <a:pPr marL="0" marR="0">
                <a:spcBef>
                  <a:spcPts val="0"/>
                </a:spcBef>
                <a:spcAft>
                  <a:spcPts val="0"/>
                </a:spcAft>
              </a:pPr>
              <a:r>
                <a:rPr lang="en-US" b="1" kern="12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TextBox 33"/>
                <p:cNvSpPr txBox="1"/>
                <p:nvPr/>
              </p:nvSpPr>
              <p:spPr>
                <a:xfrm>
                  <a:off x="8053934" y="1057868"/>
                  <a:ext cx="753767" cy="400110"/>
                </a:xfrm>
                <a:prstGeom prst="rect">
                  <a:avLst/>
                </a:prstGeom>
                <a:noFill/>
                <a:ln>
                  <a:solidFill>
                    <a:schemeClr val="tx1"/>
                  </a:solidFill>
                </a:ln>
              </p:spPr>
              <p:txBody>
                <a:bodyPr wrap="square" rtlCol="1">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0.2</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7" name="TextBox 33"/>
                <p:cNvSpPr txBox="1">
                  <a:spLocks noRot="1" noChangeAspect="1" noMove="1" noResize="1" noEditPoints="1" noAdjustHandles="1" noChangeArrowheads="1" noChangeShapeType="1" noTextEdit="1"/>
                </p:cNvSpPr>
                <p:nvPr/>
              </p:nvSpPr>
              <p:spPr>
                <a:xfrm>
                  <a:off x="8053934" y="1057868"/>
                  <a:ext cx="753767" cy="400110"/>
                </a:xfrm>
                <a:prstGeom prst="rect">
                  <a:avLst/>
                </a:prstGeom>
                <a:blipFill>
                  <a:blip r:embed="rId5"/>
                  <a:stretch>
                    <a:fillRect/>
                  </a:stretch>
                </a:blipFill>
                <a:ln>
                  <a:solidFill>
                    <a:schemeClr val="tx1"/>
                  </a:solidFill>
                </a:ln>
              </p:spPr>
              <p:txBody>
                <a:bodyPr/>
                <a:lstStyle/>
                <a:p>
                  <a:r>
                    <a:rPr lang="en-US">
                      <a:noFill/>
                    </a:rPr>
                    <a:t> </a:t>
                  </a:r>
                </a:p>
              </p:txBody>
            </p:sp>
          </mc:Fallback>
        </mc:AlternateContent>
        <p:cxnSp>
          <p:nvCxnSpPr>
            <p:cNvPr id="27" name="Straight Connector 26"/>
            <p:cNvCxnSpPr/>
            <p:nvPr/>
          </p:nvCxnSpPr>
          <p:spPr>
            <a:xfrm>
              <a:off x="11208774" y="1176786"/>
              <a:ext cx="0" cy="122382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H="1">
              <a:off x="8648454" y="2400614"/>
              <a:ext cx="25603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H="1">
              <a:off x="5681362" y="2400614"/>
              <a:ext cx="2468880"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V="1">
              <a:off x="5653165" y="1658768"/>
              <a:ext cx="0" cy="7315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11556907" y="1342491"/>
              <a:ext cx="353961" cy="400110"/>
            </a:xfrm>
            <a:prstGeom prst="rect">
              <a:avLst/>
            </a:prstGeom>
            <a:noFill/>
          </p:spPr>
          <p:txBody>
            <a:bodyPr wrap="square" rtlCol="0">
              <a:spAutoFit/>
            </a:bodyPr>
            <a:lstStyle/>
            <a:p>
              <a:r>
                <a:rPr lang="en-US" sz="2000" dirty="0" smtClean="0"/>
                <a:t>y</a:t>
              </a:r>
              <a:endParaRPr lang="en-US" sz="2000" dirty="0"/>
            </a:p>
          </p:txBody>
        </p:sp>
        <p:sp>
          <p:nvSpPr>
            <p:cNvPr id="36" name="Rectangle 35"/>
            <p:cNvSpPr/>
            <p:nvPr/>
          </p:nvSpPr>
          <p:spPr>
            <a:xfrm>
              <a:off x="4415640" y="754399"/>
              <a:ext cx="454804" cy="400110"/>
            </a:xfrm>
            <a:prstGeom prst="rect">
              <a:avLst/>
            </a:prstGeom>
          </p:spPr>
          <p:txBody>
            <a:bodyPr wrap="none">
              <a:spAutoFit/>
            </a:bodyPr>
            <a:lstStyle/>
            <a:p>
              <a:r>
                <a:rPr lang="en-US" sz="2000" dirty="0" smtClean="0"/>
                <a:t>y</a:t>
              </a:r>
              <a:r>
                <a:rPr lang="en-US" sz="2000" baseline="-25000" dirty="0" smtClean="0"/>
                <a:t>sp</a:t>
              </a:r>
              <a:endParaRPr lang="en-US" sz="2000" baseline="-25000" dirty="0"/>
            </a:p>
          </p:txBody>
        </p:sp>
      </p:grpSp>
      <p:sp>
        <p:nvSpPr>
          <p:cNvPr id="49" name="TextBox 48"/>
          <p:cNvSpPr txBox="1"/>
          <p:nvPr/>
        </p:nvSpPr>
        <p:spPr>
          <a:xfrm>
            <a:off x="427456" y="766216"/>
            <a:ext cx="11483412"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Consider the closed loop shown in the block diagram below. Test the stability of the system in the following cases:</a:t>
            </a:r>
            <a:endParaRPr lang="en-US" sz="2000" dirty="0">
              <a:latin typeface="Times New Roman" panose="02020603050405020304" pitchFamily="18" charset="0"/>
              <a:cs typeface="Times New Roman" panose="02020603050405020304" pitchFamily="18" charset="0"/>
            </a:endParaRPr>
          </a:p>
        </p:txBody>
      </p:sp>
      <p:sp>
        <p:nvSpPr>
          <p:cNvPr id="50" name="TextBox 49"/>
          <p:cNvSpPr txBox="1"/>
          <p:nvPr/>
        </p:nvSpPr>
        <p:spPr>
          <a:xfrm>
            <a:off x="491678" y="1553090"/>
            <a:ext cx="1504336"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(a</a:t>
            </a:r>
            <a:r>
              <a:rPr lang="en-US" sz="2000" dirty="0" smtClean="0">
                <a:latin typeface="Times New Roman" panose="02020603050405020304" pitchFamily="18" charset="0"/>
                <a:cs typeface="Times New Roman" panose="02020603050405020304" pitchFamily="18" charset="0"/>
              </a:rPr>
              <a:t>).   Kc=1</a:t>
            </a:r>
          </a:p>
          <a:p>
            <a:r>
              <a:rPr lang="en-US" sz="2000" dirty="0" smtClean="0">
                <a:latin typeface="Times New Roman" panose="02020603050405020304" pitchFamily="18" charset="0"/>
                <a:cs typeface="Times New Roman" panose="02020603050405020304" pitchFamily="18" charset="0"/>
              </a:rPr>
              <a:t>(b).   Kc=8</a:t>
            </a:r>
          </a:p>
          <a:p>
            <a:r>
              <a:rPr lang="en-US" sz="2000" dirty="0" smtClean="0">
                <a:latin typeface="Times New Roman" panose="02020603050405020304" pitchFamily="18" charset="0"/>
                <a:cs typeface="Times New Roman" panose="02020603050405020304" pitchFamily="18" charset="0"/>
              </a:rPr>
              <a:t>(c).   Kc=27</a:t>
            </a:r>
            <a:endParaRPr lang="en-US" sz="2000" dirty="0">
              <a:latin typeface="Times New Roman" panose="02020603050405020304" pitchFamily="18" charset="0"/>
              <a:cs typeface="Times New Roman" panose="02020603050405020304" pitchFamily="18" charset="0"/>
            </a:endParaRPr>
          </a:p>
        </p:txBody>
      </p:sp>
      <p:sp>
        <p:nvSpPr>
          <p:cNvPr id="52" name="TextBox 1"/>
          <p:cNvSpPr txBox="1"/>
          <p:nvPr/>
        </p:nvSpPr>
        <p:spPr>
          <a:xfrm>
            <a:off x="535670" y="2853812"/>
            <a:ext cx="1522004"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smtClean="0">
                <a:solidFill>
                  <a:srgbClr val="FF0000"/>
                </a:solidFill>
                <a:latin typeface="Times New Roman" panose="02020603050405020304" pitchFamily="18" charset="0"/>
                <a:cs typeface="Times New Roman" panose="02020603050405020304" pitchFamily="18" charset="0"/>
              </a:rPr>
              <a:t>Solution</a:t>
            </a:r>
            <a:endParaRPr lang="en-US" sz="2400" b="1" i="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3" name="TextBox 4"/>
              <p:cNvSpPr txBox="1"/>
              <p:nvPr/>
            </p:nvSpPr>
            <p:spPr>
              <a:xfrm>
                <a:off x="535670" y="3731769"/>
                <a:ext cx="1785040" cy="369332"/>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1+</m:t>
                      </m:r>
                      <m:r>
                        <a:rPr lang="en-US" sz="2400" b="0" i="1" smtClean="0">
                          <a:latin typeface="Cambria Math" panose="02040503050406030204" pitchFamily="18" charset="0"/>
                        </a:rPr>
                        <m:t>𝐺</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𝐺</m:t>
                          </m:r>
                        </m:e>
                        <m:sub>
                          <m:r>
                            <a:rPr lang="en-US" sz="2400" b="0" i="1" smtClean="0">
                              <a:latin typeface="Cambria Math" panose="02040503050406030204" pitchFamily="18" charset="0"/>
                            </a:rPr>
                            <m:t>𝑚</m:t>
                          </m:r>
                        </m:sub>
                      </m:sSub>
                      <m:r>
                        <a:rPr lang="en-US" sz="2400" b="0" i="1" smtClean="0">
                          <a:latin typeface="Cambria Math" panose="02040503050406030204" pitchFamily="18" charset="0"/>
                        </a:rPr>
                        <m:t>=0</m:t>
                      </m:r>
                    </m:oMath>
                  </m:oMathPara>
                </a14:m>
                <a:endParaRPr lang="en-US" sz="2400" dirty="0"/>
              </a:p>
            </p:txBody>
          </p:sp>
        </mc:Choice>
        <mc:Fallback xmlns="">
          <p:sp>
            <p:nvSpPr>
              <p:cNvPr id="53" name="TextBox 4"/>
              <p:cNvSpPr txBox="1">
                <a:spLocks noRot="1" noChangeAspect="1" noMove="1" noResize="1" noEditPoints="1" noAdjustHandles="1" noChangeArrowheads="1" noChangeShapeType="1" noTextEdit="1"/>
              </p:cNvSpPr>
              <p:nvPr/>
            </p:nvSpPr>
            <p:spPr>
              <a:xfrm>
                <a:off x="535670" y="3731769"/>
                <a:ext cx="1785040" cy="369332"/>
              </a:xfrm>
              <a:prstGeom prst="rect">
                <a:avLst/>
              </a:prstGeom>
              <a:blipFill>
                <a:blip r:embed="rId6"/>
                <a:stretch>
                  <a:fillRect l="-3754" r="-3413" b="-98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383377" y="4360640"/>
                <a:ext cx="2486065" cy="73314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smtClean="0">
                          <a:latin typeface="Cambria Math" panose="02040503050406030204" pitchFamily="18" charset="0"/>
                        </a:rPr>
                        <m:t>1</m:t>
                      </m:r>
                      <m:r>
                        <a:rPr lang="en-US" sz="2000" i="0">
                          <a:latin typeface="Cambria Math" panose="02040503050406030204" pitchFamily="18" charset="0"/>
                        </a:rPr>
                        <m:t>+</m:t>
                      </m:r>
                      <m:f>
                        <m:fPr>
                          <m:ctrlPr>
                            <a:rPr lang="en-US" sz="2000" i="1">
                              <a:latin typeface="Cambria Math" panose="02040503050406030204" pitchFamily="18" charset="0"/>
                            </a:rPr>
                          </m:ctrlPr>
                        </m:fPr>
                        <m:num>
                          <m:d>
                            <m:dPr>
                              <m:ctrlPr>
                                <a:rPr lang="en-US" sz="2000" i="1">
                                  <a:latin typeface="Cambria Math" panose="02040503050406030204" pitchFamily="18" charset="0"/>
                                </a:rPr>
                              </m:ctrlPr>
                            </m:dPr>
                            <m:e>
                              <m:r>
                                <a:rPr lang="en-US" sz="2000" i="0">
                                  <a:latin typeface="Cambria Math" panose="02040503050406030204" pitchFamily="18" charset="0"/>
                                </a:rPr>
                                <m:t>0.2</m:t>
                              </m:r>
                            </m:e>
                          </m:d>
                          <m:d>
                            <m:dPr>
                              <m:ctrlPr>
                                <a:rPr lang="en-US" sz="2000" i="1">
                                  <a:latin typeface="Cambria Math" panose="02040503050406030204" pitchFamily="18" charset="0"/>
                                </a:rPr>
                              </m:ctrlPr>
                            </m:dPr>
                            <m:e>
                              <m:r>
                                <a:rPr lang="en-US" sz="2000" i="0">
                                  <a:latin typeface="Cambria Math" panose="02040503050406030204" pitchFamily="18" charset="0"/>
                                </a:rPr>
                                <m:t>5</m:t>
                              </m:r>
                            </m:e>
                          </m:d>
                          <m:r>
                            <a:rPr lang="en-US" sz="2000" i="0">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𝐾</m:t>
                              </m:r>
                            </m:e>
                            <m:sub>
                              <m:r>
                                <a:rPr lang="en-US" sz="2000" i="1">
                                  <a:latin typeface="Cambria Math" panose="02040503050406030204" pitchFamily="18" charset="0"/>
                                </a:rPr>
                                <m:t>𝑐</m:t>
                              </m:r>
                            </m:sub>
                          </m:sSub>
                        </m:num>
                        <m:den>
                          <m:sSup>
                            <m:sSupPr>
                              <m:ctrlPr>
                                <a:rPr lang="en-US" sz="2000" i="1">
                                  <a:latin typeface="Cambria Math" panose="02040503050406030204" pitchFamily="18" charset="0"/>
                                </a:rPr>
                              </m:ctrlPr>
                            </m:sSupPr>
                            <m:e>
                              <m:d>
                                <m:dPr>
                                  <m:ctrlPr>
                                    <a:rPr lang="en-US" sz="2000" i="1">
                                      <a:latin typeface="Cambria Math" panose="02040503050406030204" pitchFamily="18" charset="0"/>
                                    </a:rPr>
                                  </m:ctrlPr>
                                </m:dPr>
                                <m:e>
                                  <m:r>
                                    <a:rPr lang="en-US" sz="2000" i="0">
                                      <a:latin typeface="Cambria Math" panose="02040503050406030204" pitchFamily="18" charset="0"/>
                                    </a:rPr>
                                    <m:t>0.5 </m:t>
                                  </m:r>
                                  <m:r>
                                    <a:rPr lang="en-US" sz="2000" i="1">
                                      <a:latin typeface="Cambria Math" panose="02040503050406030204" pitchFamily="18" charset="0"/>
                                    </a:rPr>
                                    <m:t>𝑆</m:t>
                                  </m:r>
                                  <m:r>
                                    <a:rPr lang="en-US" sz="2000" i="0">
                                      <a:latin typeface="Cambria Math" panose="02040503050406030204" pitchFamily="18" charset="0"/>
                                    </a:rPr>
                                    <m:t>+1</m:t>
                                  </m:r>
                                </m:e>
                              </m:d>
                            </m:e>
                            <m:sup>
                              <m:r>
                                <a:rPr lang="en-US" sz="2000" i="0">
                                  <a:latin typeface="Cambria Math" panose="02040503050406030204" pitchFamily="18" charset="0"/>
                                </a:rPr>
                                <m:t>3</m:t>
                              </m:r>
                            </m:sup>
                          </m:sSup>
                        </m:den>
                      </m:f>
                      <m:r>
                        <a:rPr lang="en-US" sz="2000" b="0" i="1" smtClean="0">
                          <a:latin typeface="Cambria Math" panose="02040503050406030204" pitchFamily="18" charset="0"/>
                        </a:rPr>
                        <m:t>=0</m:t>
                      </m:r>
                    </m:oMath>
                  </m:oMathPara>
                </a14:m>
                <a:endParaRPr lang="en-US" sz="2000" dirty="0"/>
              </a:p>
            </p:txBody>
          </p:sp>
        </mc:Choice>
        <mc:Fallback xmlns="">
          <p:sp>
            <p:nvSpPr>
              <p:cNvPr id="54" name="Rectangle 53"/>
              <p:cNvSpPr>
                <a:spLocks noRot="1" noChangeAspect="1" noMove="1" noResize="1" noEditPoints="1" noAdjustHandles="1" noChangeArrowheads="1" noChangeShapeType="1" noTextEdit="1"/>
              </p:cNvSpPr>
              <p:nvPr/>
            </p:nvSpPr>
            <p:spPr>
              <a:xfrm>
                <a:off x="383377" y="4360640"/>
                <a:ext cx="2486065" cy="733149"/>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Rectangle 54"/>
              <p:cNvSpPr/>
              <p:nvPr/>
            </p:nvSpPr>
            <p:spPr>
              <a:xfrm>
                <a:off x="469307" y="5270625"/>
                <a:ext cx="261360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i="1">
                              <a:latin typeface="Cambria Math" panose="02040503050406030204" pitchFamily="18" charset="0"/>
                            </a:rPr>
                          </m:ctrlPr>
                        </m:sSupPr>
                        <m:e>
                          <m:d>
                            <m:dPr>
                              <m:ctrlPr>
                                <a:rPr lang="en-US" sz="2000" i="1">
                                  <a:latin typeface="Cambria Math" panose="02040503050406030204" pitchFamily="18" charset="0"/>
                                </a:rPr>
                              </m:ctrlPr>
                            </m:dPr>
                            <m:e>
                              <m:r>
                                <a:rPr lang="en-US" sz="2000">
                                  <a:latin typeface="Cambria Math" panose="02040503050406030204" pitchFamily="18" charset="0"/>
                                </a:rPr>
                                <m:t>0.5</m:t>
                              </m:r>
                              <m:r>
                                <a:rPr lang="en-US" sz="2000" i="0">
                                  <a:latin typeface="Cambria Math" panose="02040503050406030204" pitchFamily="18" charset="0"/>
                                </a:rPr>
                                <m:t> </m:t>
                              </m:r>
                              <m:r>
                                <a:rPr lang="en-US" sz="2000" i="1">
                                  <a:latin typeface="Cambria Math" panose="02040503050406030204" pitchFamily="18" charset="0"/>
                                </a:rPr>
                                <m:t>𝑆</m:t>
                              </m:r>
                              <m:r>
                                <a:rPr lang="en-US" sz="2000" i="0">
                                  <a:latin typeface="Cambria Math" panose="02040503050406030204" pitchFamily="18" charset="0"/>
                                </a:rPr>
                                <m:t>+1</m:t>
                              </m:r>
                            </m:e>
                          </m:d>
                        </m:e>
                        <m:sup>
                          <m:r>
                            <a:rPr lang="en-US" sz="2000" i="0">
                              <a:latin typeface="Cambria Math" panose="02040503050406030204" pitchFamily="18" charset="0"/>
                            </a:rPr>
                            <m:t>3</m:t>
                          </m:r>
                        </m:sup>
                      </m:sSup>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𝐾</m:t>
                          </m:r>
                        </m:e>
                        <m:sub>
                          <m:r>
                            <a:rPr lang="en-US" sz="2000" i="1">
                              <a:latin typeface="Cambria Math" panose="02040503050406030204" pitchFamily="18" charset="0"/>
                            </a:rPr>
                            <m:t>𝑐</m:t>
                          </m:r>
                        </m:sub>
                      </m:sSub>
                      <m:r>
                        <a:rPr lang="en-US" sz="2000" i="0">
                          <a:latin typeface="Cambria Math" panose="02040503050406030204" pitchFamily="18" charset="0"/>
                        </a:rPr>
                        <m:t>=0</m:t>
                      </m:r>
                    </m:oMath>
                  </m:oMathPara>
                </a14:m>
                <a:endParaRPr lang="en-US" sz="2000" dirty="0"/>
              </a:p>
            </p:txBody>
          </p:sp>
        </mc:Choice>
        <mc:Fallback xmlns="">
          <p:sp>
            <p:nvSpPr>
              <p:cNvPr id="55" name="Rectangle 54"/>
              <p:cNvSpPr>
                <a:spLocks noRot="1" noChangeAspect="1" noMove="1" noResize="1" noEditPoints="1" noAdjustHandles="1" noChangeArrowheads="1" noChangeShapeType="1" noTextEdit="1"/>
              </p:cNvSpPr>
              <p:nvPr/>
            </p:nvSpPr>
            <p:spPr>
              <a:xfrm>
                <a:off x="469307" y="5270625"/>
                <a:ext cx="2613601" cy="400110"/>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Rectangle 55"/>
              <p:cNvSpPr/>
              <p:nvPr/>
            </p:nvSpPr>
            <p:spPr>
              <a:xfrm>
                <a:off x="427456" y="6017349"/>
                <a:ext cx="489358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+8</m:t>
                      </m:r>
                      <m:d>
                        <m:dPr>
                          <m:ctrlPr>
                            <a:rPr lang="en-US" sz="2000" i="1">
                              <a:latin typeface="Cambria Math" panose="02040503050406030204" pitchFamily="18" charset="0"/>
                            </a:rPr>
                          </m:ctrlPr>
                        </m:dPr>
                        <m:e>
                          <m:r>
                            <a:rPr lang="en-US" sz="2000" i="0">
                              <a:latin typeface="Cambria Math" panose="02040503050406030204" pitchFamily="18" charset="0"/>
                            </a:rPr>
                            <m:t>1+</m:t>
                          </m:r>
                          <m:sSub>
                            <m:sSubPr>
                              <m:ctrlPr>
                                <a:rPr lang="en-US" sz="2000" i="1">
                                  <a:latin typeface="Cambria Math" panose="02040503050406030204" pitchFamily="18" charset="0"/>
                                </a:rPr>
                              </m:ctrlPr>
                            </m:sSubPr>
                            <m:e>
                              <m:r>
                                <a:rPr lang="en-US" sz="2000" i="1">
                                  <a:latin typeface="Cambria Math" panose="02040503050406030204" pitchFamily="18" charset="0"/>
                                </a:rPr>
                                <m:t>𝐾</m:t>
                              </m:r>
                            </m:e>
                            <m:sub>
                              <m:r>
                                <a:rPr lang="en-US" sz="2000" i="1">
                                  <a:latin typeface="Cambria Math" panose="02040503050406030204" pitchFamily="18" charset="0"/>
                                </a:rPr>
                                <m:t>𝑐</m:t>
                              </m:r>
                            </m:sub>
                          </m:sSub>
                        </m:e>
                      </m:d>
                      <m:r>
                        <a:rPr lang="en-US" sz="2000" i="0">
                          <a:latin typeface="Cambria Math" panose="02040503050406030204" pitchFamily="18" charset="0"/>
                        </a:rPr>
                        <m:t>=0</m:t>
                      </m:r>
                      <m:r>
                        <a:rPr lang="en-US" sz="2000" b="0" i="0" smtClean="0">
                          <a:latin typeface="Cambria Math" panose="02040503050406030204" pitchFamily="18" charset="0"/>
                        </a:rPr>
                        <m:t>    ……(∗)</m:t>
                      </m:r>
                    </m:oMath>
                  </m:oMathPara>
                </a14:m>
                <a:endParaRPr lang="en-US" sz="2000" dirty="0"/>
              </a:p>
            </p:txBody>
          </p:sp>
        </mc:Choice>
        <mc:Fallback xmlns="">
          <p:sp>
            <p:nvSpPr>
              <p:cNvPr id="56" name="Rectangle 55"/>
              <p:cNvSpPr>
                <a:spLocks noRot="1" noChangeAspect="1" noMove="1" noResize="1" noEditPoints="1" noAdjustHandles="1" noChangeArrowheads="1" noChangeShapeType="1" noTextEdit="1"/>
              </p:cNvSpPr>
              <p:nvPr/>
            </p:nvSpPr>
            <p:spPr>
              <a:xfrm>
                <a:off x="427456" y="6017349"/>
                <a:ext cx="4893584" cy="400110"/>
              </a:xfrm>
              <a:prstGeom prst="rect">
                <a:avLst/>
              </a:prstGeom>
              <a:blipFill>
                <a:blip r:embed="rId9"/>
                <a:stretch>
                  <a:fillRect b="-15152"/>
                </a:stretch>
              </a:blipFill>
            </p:spPr>
            <p:txBody>
              <a:bodyPr/>
              <a:lstStyle/>
              <a:p>
                <a:r>
                  <a:rPr lang="en-US">
                    <a:noFill/>
                  </a:rPr>
                  <a:t> </a:t>
                </a:r>
              </a:p>
            </p:txBody>
          </p:sp>
        </mc:Fallback>
      </mc:AlternateContent>
    </p:spTree>
    <p:extLst>
      <p:ext uri="{BB962C8B-B14F-4D97-AF65-F5344CB8AC3E}">
        <p14:creationId xmlns:p14="http://schemas.microsoft.com/office/powerpoint/2010/main" val="1003104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29356" y="6356350"/>
            <a:ext cx="424444" cy="365125"/>
          </a:xfrm>
        </p:spPr>
        <p:txBody>
          <a:bodyPr/>
          <a:lstStyle/>
          <a:p>
            <a:fld id="{C1227082-9623-4AB1-B9BE-6FF402288CC8}" type="slidenum">
              <a:rPr lang="en-US" smtClean="0"/>
              <a:t>27</a:t>
            </a:fld>
            <a:endParaRPr lang="en-US"/>
          </a:p>
        </p:txBody>
      </p:sp>
      <mc:AlternateContent xmlns:mc="http://schemas.openxmlformats.org/markup-compatibility/2006" xmlns:a14="http://schemas.microsoft.com/office/drawing/2010/main">
        <mc:Choice Requires="a14">
          <p:sp>
            <p:nvSpPr>
              <p:cNvPr id="3" name="Rectangle 2"/>
              <p:cNvSpPr/>
              <p:nvPr/>
            </p:nvSpPr>
            <p:spPr>
              <a:xfrm>
                <a:off x="545690" y="314721"/>
                <a:ext cx="155978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𝑎</m:t>
                              </m:r>
                            </m:e>
                          </m:d>
                          <m:r>
                            <a:rPr lang="en-US" sz="2000" b="0" i="1" smtClean="0">
                              <a:latin typeface="Cambria Math" panose="02040503050406030204" pitchFamily="18" charset="0"/>
                            </a:rPr>
                            <m:t>.   </m:t>
                          </m:r>
                          <m:r>
                            <a:rPr lang="en-US" sz="2000" i="1">
                              <a:latin typeface="Cambria Math" panose="02040503050406030204" pitchFamily="18" charset="0"/>
                            </a:rPr>
                            <m:t>𝐾</m:t>
                          </m:r>
                        </m:e>
                        <m:sub>
                          <m:r>
                            <a:rPr lang="en-US" sz="2000" i="1">
                              <a:latin typeface="Cambria Math" panose="02040503050406030204" pitchFamily="18" charset="0"/>
                            </a:rPr>
                            <m:t>𝑐</m:t>
                          </m:r>
                        </m:sub>
                      </m:sSub>
                      <m:r>
                        <a:rPr lang="en-US" sz="2000" i="0">
                          <a:latin typeface="Cambria Math" panose="02040503050406030204" pitchFamily="18" charset="0"/>
                        </a:rPr>
                        <m:t>=1</m:t>
                      </m:r>
                    </m:oMath>
                  </m:oMathPara>
                </a14:m>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545690" y="314721"/>
                <a:ext cx="1559786" cy="40011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714818" y="737863"/>
                <a:ext cx="369357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+8</m:t>
                      </m:r>
                      <m:d>
                        <m:dPr>
                          <m:ctrlPr>
                            <a:rPr lang="en-US" sz="2000" i="1">
                              <a:latin typeface="Cambria Math" panose="02040503050406030204" pitchFamily="18" charset="0"/>
                            </a:rPr>
                          </m:ctrlPr>
                        </m:dPr>
                        <m:e>
                          <m:r>
                            <a:rPr lang="en-US" sz="2000" i="0">
                              <a:latin typeface="Cambria Math" panose="02040503050406030204" pitchFamily="18" charset="0"/>
                            </a:rPr>
                            <m:t>1+1</m:t>
                          </m:r>
                        </m:e>
                      </m:d>
                      <m:r>
                        <a:rPr lang="en-US" sz="2000" i="0">
                          <a:latin typeface="Cambria Math" panose="02040503050406030204" pitchFamily="18" charset="0"/>
                        </a:rPr>
                        <m:t>=0</m:t>
                      </m:r>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714818" y="737863"/>
                <a:ext cx="3693575" cy="40011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714818" y="1208062"/>
                <a:ext cx="461446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+16=0</m:t>
                      </m:r>
                      <m:r>
                        <a:rPr lang="en-US" sz="2000" b="0" i="0" smtClean="0">
                          <a:latin typeface="Cambria Math" panose="02040503050406030204" pitchFamily="18" charset="0"/>
                        </a:rPr>
                        <m:t>     ……….(∗∗)</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714818" y="1208062"/>
                <a:ext cx="4614468" cy="400110"/>
              </a:xfrm>
              <a:prstGeom prst="rect">
                <a:avLst/>
              </a:prstGeom>
              <a:blipFill>
                <a:blip r:embed="rId4"/>
                <a:stretch>
                  <a:fillRect b="-151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45690" y="1665347"/>
                <a:ext cx="10808110"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In order to solve Eq.(</a:t>
                </a:r>
                <a14:m>
                  <m:oMath xmlns:m="http://schemas.openxmlformats.org/officeDocument/2006/math">
                    <m:r>
                      <a:rPr lang="en-US" sz="2000">
                        <a:latin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 we shall use trail and error to find one root that satisfies Eq.(</a:t>
                </a:r>
                <a14:m>
                  <m:oMath xmlns:m="http://schemas.openxmlformats.org/officeDocument/2006/math">
                    <m:r>
                      <a:rPr lang="en-US" sz="2000">
                        <a:latin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 , then dividing Eq.(</a:t>
                </a:r>
                <a14:m>
                  <m:oMath xmlns:m="http://schemas.openxmlformats.org/officeDocument/2006/math">
                    <m:r>
                      <a:rPr lang="en-US" sz="2000">
                        <a:latin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 by this root to reduce Eq.(</a:t>
                </a:r>
                <a14:m>
                  <m:oMath xmlns:m="http://schemas.openxmlformats.org/officeDocument/2006/math">
                    <m:r>
                      <a:rPr lang="en-US" sz="2000">
                        <a:latin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 to second order.    </a:t>
                </a:r>
                <a:endParaRPr lang="en-US" sz="2000" dirty="0">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45690" y="1665347"/>
                <a:ext cx="10808110" cy="707886"/>
              </a:xfrm>
              <a:prstGeom prst="rect">
                <a:avLst/>
              </a:prstGeom>
              <a:blipFill>
                <a:blip r:embed="rId5"/>
                <a:stretch>
                  <a:fillRect l="-620" t="-4310" r="-1015" b="-14655"/>
                </a:stretch>
              </a:blipFill>
            </p:spPr>
            <p:txBody>
              <a:bodyPr/>
              <a:lstStyle/>
              <a:p>
                <a:r>
                  <a:rPr lang="en-US">
                    <a:noFill/>
                  </a:rPr>
                  <a:t> </a:t>
                </a:r>
              </a:p>
            </p:txBody>
          </p:sp>
        </mc:Fallback>
      </mc:AlternateContent>
      <p:sp>
        <p:nvSpPr>
          <p:cNvPr id="7" name="TextBox 6"/>
          <p:cNvSpPr txBox="1"/>
          <p:nvPr/>
        </p:nvSpPr>
        <p:spPr>
          <a:xfrm>
            <a:off x="545690" y="2517371"/>
            <a:ext cx="4874821"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Note that the root S</a:t>
            </a:r>
            <a:r>
              <a:rPr lang="en-US" sz="2000" baseline="-25000" dirty="0" smtClean="0">
                <a:latin typeface="Times New Roman" panose="02020603050405020304" pitchFamily="18" charset="0"/>
                <a:cs typeface="Times New Roman" panose="02020603050405020304" pitchFamily="18" charset="0"/>
              </a:rPr>
              <a:t>1</a:t>
            </a:r>
            <a:r>
              <a:rPr lang="en-US" sz="2000" dirty="0" smtClean="0">
                <a:latin typeface="Times New Roman" panose="02020603050405020304" pitchFamily="18" charset="0"/>
                <a:cs typeface="Times New Roman" panose="02020603050405020304" pitchFamily="18" charset="0"/>
              </a:rPr>
              <a:t>= - 4 satisfies Eq.(*)</a:t>
            </a:r>
            <a:endParaRPr lang="en-US" sz="2000" dirty="0">
              <a:latin typeface="Times New Roman" panose="02020603050405020304" pitchFamily="18" charset="0"/>
              <a:cs typeface="Times New Roman" panose="02020603050405020304" pitchFamily="18" charset="0"/>
            </a:endParaRPr>
          </a:p>
        </p:txBody>
      </p:sp>
      <p:grpSp>
        <p:nvGrpSpPr>
          <p:cNvPr id="27" name="Group 26"/>
          <p:cNvGrpSpPr/>
          <p:nvPr/>
        </p:nvGrpSpPr>
        <p:grpSpPr>
          <a:xfrm>
            <a:off x="7552770" y="2430408"/>
            <a:ext cx="4077535" cy="3314575"/>
            <a:chOff x="7508525" y="2615074"/>
            <a:chExt cx="4077535" cy="3314575"/>
          </a:xfrm>
        </p:grpSpPr>
        <p:grpSp>
          <p:nvGrpSpPr>
            <p:cNvPr id="9" name="Group 8"/>
            <p:cNvGrpSpPr/>
            <p:nvPr/>
          </p:nvGrpSpPr>
          <p:grpSpPr>
            <a:xfrm>
              <a:off x="7508525" y="2615074"/>
              <a:ext cx="3965719" cy="1037690"/>
              <a:chOff x="191838" y="207932"/>
              <a:chExt cx="3669815" cy="1072824"/>
            </a:xfrm>
          </p:grpSpPr>
          <p:grpSp>
            <p:nvGrpSpPr>
              <p:cNvPr id="23" name="Group 22"/>
              <p:cNvGrpSpPr/>
              <p:nvPr/>
            </p:nvGrpSpPr>
            <p:grpSpPr>
              <a:xfrm>
                <a:off x="191838" y="207932"/>
                <a:ext cx="3669815" cy="1072824"/>
                <a:chOff x="191838" y="185525"/>
                <a:chExt cx="3669815" cy="957212"/>
              </a:xfrm>
            </p:grpSpPr>
            <p:cxnSp>
              <p:nvCxnSpPr>
                <p:cNvPr id="25" name="Elbow Connector 24"/>
                <p:cNvCxnSpPr/>
                <p:nvPr/>
              </p:nvCxnSpPr>
              <p:spPr>
                <a:xfrm flipH="1">
                  <a:off x="191838" y="566737"/>
                  <a:ext cx="3669815" cy="576000"/>
                </a:xfrm>
                <a:prstGeom prst="bentConnector3">
                  <a:avLst>
                    <a:gd name="adj1" fmla="val 73191"/>
                  </a:avLst>
                </a:prstGeom>
                <a:noFill/>
                <a:ln w="1905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6" name="Text Box 35"/>
                    <p:cNvSpPr txBox="1"/>
                    <p:nvPr/>
                  </p:nvSpPr>
                  <p:spPr>
                    <a:xfrm>
                      <a:off x="1297773" y="185525"/>
                      <a:ext cx="1624066" cy="342900"/>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2000" i="1" kern="1200">
                                    <a:solidFill>
                                      <a:srgbClr val="000000"/>
                                    </a:solidFill>
                                    <a:effectLst/>
                                    <a:latin typeface="Cambria Math" panose="02040503050406030204" pitchFamily="18" charset="0"/>
                                    <a:ea typeface="Times New Roman" panose="02020603050405020304" pitchFamily="18" charset="0"/>
                                  </a:rPr>
                                </m:ctrlPr>
                              </m:sSupPr>
                              <m:e>
                                <m:r>
                                  <a:rPr lang="en-US" sz="2000" i="1" kern="1200">
                                    <a:solidFill>
                                      <a:srgbClr val="000000"/>
                                    </a:solidFill>
                                    <a:effectLst/>
                                    <a:latin typeface="Cambria Math" panose="02040503050406030204" pitchFamily="18" charset="0"/>
                                    <a:ea typeface="Times New Roman" panose="02020603050405020304" pitchFamily="18" charset="0"/>
                                  </a:rPr>
                                  <m:t>𝑆</m:t>
                                </m:r>
                              </m:e>
                              <m:sup>
                                <m:r>
                                  <a:rPr lang="en-US" sz="2000" i="1" kern="1200">
                                    <a:solidFill>
                                      <a:srgbClr val="000000"/>
                                    </a:solidFill>
                                    <a:effectLst/>
                                    <a:latin typeface="Cambria Math" panose="02040503050406030204" pitchFamily="18" charset="0"/>
                                    <a:ea typeface="Times New Roman" panose="02020603050405020304" pitchFamily="18" charset="0"/>
                                  </a:rPr>
                                  <m:t>2</m:t>
                                </m:r>
                              </m:sup>
                            </m:sSup>
                            <m:r>
                              <a:rPr lang="en-US" sz="2000" i="1" kern="1200">
                                <a:solidFill>
                                  <a:srgbClr val="000000"/>
                                </a:solidFill>
                                <a:effectLst/>
                                <a:latin typeface="Cambria Math" panose="02040503050406030204" pitchFamily="18" charset="0"/>
                                <a:ea typeface="Times New Roman" panose="02020603050405020304" pitchFamily="18" charset="0"/>
                              </a:rPr>
                              <m:t>+2</m:t>
                            </m:r>
                            <m:r>
                              <a:rPr lang="en-US" sz="2000" i="1" kern="1200">
                                <a:solidFill>
                                  <a:srgbClr val="000000"/>
                                </a:solidFill>
                                <a:effectLst/>
                                <a:latin typeface="Cambria Math" panose="02040503050406030204" pitchFamily="18" charset="0"/>
                                <a:ea typeface="Times New Roman" panose="02020603050405020304" pitchFamily="18" charset="0"/>
                              </a:rPr>
                              <m:t>𝑆</m:t>
                            </m:r>
                            <m:r>
                              <a:rPr lang="en-US" sz="2000" i="1" kern="1200">
                                <a:solidFill>
                                  <a:srgbClr val="000000"/>
                                </a:solidFill>
                                <a:effectLst/>
                                <a:latin typeface="Cambria Math" panose="02040503050406030204" pitchFamily="18" charset="0"/>
                                <a:ea typeface="Times New Roman" panose="02020603050405020304" pitchFamily="18" charset="0"/>
                              </a:rPr>
                              <m:t>+4</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6" name="Text Box 35"/>
                    <p:cNvSpPr txBox="1">
                      <a:spLocks noRot="1" noChangeAspect="1" noMove="1" noResize="1" noEditPoints="1" noAdjustHandles="1" noChangeArrowheads="1" noChangeShapeType="1" noTextEdit="1"/>
                    </p:cNvSpPr>
                    <p:nvPr/>
                  </p:nvSpPr>
                  <p:spPr>
                    <a:xfrm>
                      <a:off x="1297773" y="185525"/>
                      <a:ext cx="1624066" cy="342900"/>
                    </a:xfrm>
                    <a:prstGeom prst="rect">
                      <a:avLst/>
                    </a:prstGeom>
                    <a:blipFill>
                      <a:blip r:embed="rId6"/>
                      <a:stretch>
                        <a:fillRect/>
                      </a:stretch>
                    </a:blipFill>
                    <a:ln w="6350">
                      <a:noFill/>
                    </a:ln>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4" name="Text Box 33"/>
                  <p:cNvSpPr txBox="1"/>
                  <p:nvPr/>
                </p:nvSpPr>
                <p:spPr>
                  <a:xfrm>
                    <a:off x="191838" y="836378"/>
                    <a:ext cx="853207" cy="394169"/>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4" name="Text Box 33"/>
                  <p:cNvSpPr txBox="1">
                    <a:spLocks noRot="1" noChangeAspect="1" noMove="1" noResize="1" noEditPoints="1" noAdjustHandles="1" noChangeArrowheads="1" noChangeShapeType="1" noTextEdit="1"/>
                  </p:cNvSpPr>
                  <p:nvPr/>
                </p:nvSpPr>
                <p:spPr>
                  <a:xfrm>
                    <a:off x="191838" y="836378"/>
                    <a:ext cx="853207" cy="394169"/>
                  </a:xfrm>
                  <a:prstGeom prst="rect">
                    <a:avLst/>
                  </a:prstGeom>
                  <a:blipFill>
                    <a:blip r:embed="rId7"/>
                    <a:stretch>
                      <a:fillRect/>
                    </a:stretch>
                  </a:blipFill>
                  <a:ln w="6350">
                    <a:noFill/>
                  </a:ln>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9" name="Text Box 41"/>
                <p:cNvSpPr txBox="1"/>
                <p:nvPr/>
              </p:nvSpPr>
              <p:spPr>
                <a:xfrm>
                  <a:off x="9540926" y="4749065"/>
                  <a:ext cx="1388430" cy="313244"/>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+16</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9" name="Text Box 41"/>
                <p:cNvSpPr txBox="1">
                  <a:spLocks noRot="1" noChangeAspect="1" noMove="1" noResize="1" noEditPoints="1" noAdjustHandles="1" noChangeArrowheads="1" noChangeShapeType="1" noTextEdit="1"/>
                </p:cNvSpPr>
                <p:nvPr/>
              </p:nvSpPr>
              <p:spPr>
                <a:xfrm>
                  <a:off x="9540926" y="4749065"/>
                  <a:ext cx="1388430" cy="313244"/>
                </a:xfrm>
                <a:prstGeom prst="rect">
                  <a:avLst/>
                </a:prstGeom>
                <a:blipFill>
                  <a:blip r:embed="rId8"/>
                  <a:stretch>
                    <a:fillRect/>
                  </a:stretch>
                </a:blipFill>
                <a:ln w="63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 Box 42"/>
                <p:cNvSpPr txBox="1"/>
                <p:nvPr/>
              </p:nvSpPr>
              <p:spPr>
                <a:xfrm>
                  <a:off x="9313215" y="5166711"/>
                  <a:ext cx="1616141" cy="313244"/>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∓16</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Text Box 42"/>
                <p:cNvSpPr txBox="1">
                  <a:spLocks noRot="1" noChangeAspect="1" noMove="1" noResize="1" noEditPoints="1" noAdjustHandles="1" noChangeArrowheads="1" noChangeShapeType="1" noTextEdit="1"/>
                </p:cNvSpPr>
                <p:nvPr/>
              </p:nvSpPr>
              <p:spPr>
                <a:xfrm>
                  <a:off x="9313215" y="5166711"/>
                  <a:ext cx="1616141" cy="313244"/>
                </a:xfrm>
                <a:prstGeom prst="rect">
                  <a:avLst/>
                </a:prstGeom>
                <a:blipFill>
                  <a:blip r:embed="rId9"/>
                  <a:stretch>
                    <a:fillRect/>
                  </a:stretch>
                </a:blipFill>
                <a:ln w="63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 Box 45"/>
                <p:cNvSpPr txBox="1"/>
                <p:nvPr/>
              </p:nvSpPr>
              <p:spPr>
                <a:xfrm>
                  <a:off x="9957231" y="5699322"/>
                  <a:ext cx="555823" cy="230327"/>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0     0</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1" name="Text Box 45"/>
                <p:cNvSpPr txBox="1">
                  <a:spLocks noRot="1" noChangeAspect="1" noMove="1" noResize="1" noEditPoints="1" noAdjustHandles="1" noChangeArrowheads="1" noChangeShapeType="1" noTextEdit="1"/>
                </p:cNvSpPr>
                <p:nvPr/>
              </p:nvSpPr>
              <p:spPr>
                <a:xfrm>
                  <a:off x="9957231" y="5699322"/>
                  <a:ext cx="555823" cy="230327"/>
                </a:xfrm>
                <a:prstGeom prst="rect">
                  <a:avLst/>
                </a:prstGeom>
                <a:blipFill>
                  <a:blip r:embed="rId10"/>
                  <a:stretch>
                    <a:fillRect r="-15385" b="-29730"/>
                  </a:stretch>
                </a:blipFill>
                <a:ln w="6350">
                  <a:noFill/>
                </a:ln>
              </p:spPr>
              <p:txBody>
                <a:bodyPr/>
                <a:lstStyle/>
                <a:p>
                  <a:r>
                    <a:rPr lang="en-US">
                      <a:noFill/>
                    </a:rPr>
                    <a:t> </a:t>
                  </a:r>
                </a:p>
              </p:txBody>
            </p:sp>
          </mc:Fallback>
        </mc:AlternateContent>
        <p:cxnSp>
          <p:nvCxnSpPr>
            <p:cNvPr id="22" name="Straight Connector 21"/>
            <p:cNvCxnSpPr/>
            <p:nvPr/>
          </p:nvCxnSpPr>
          <p:spPr>
            <a:xfrm>
              <a:off x="9241734" y="5678759"/>
              <a:ext cx="1905581" cy="0"/>
            </a:xfrm>
            <a:prstGeom prst="line">
              <a:avLst/>
            </a:prstGeom>
            <a:noFill/>
            <a:ln w="1905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6" name="Text Box 38"/>
                <p:cNvSpPr txBox="1"/>
                <p:nvPr/>
              </p:nvSpPr>
              <p:spPr>
                <a:xfrm>
                  <a:off x="9128733" y="3927619"/>
                  <a:ext cx="1960714" cy="333623"/>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 xmlns:m="http://schemas.openxmlformats.org/officeDocument/2006/math">
                      <m:r>
                        <a:rPr lang="en-US" sz="2000" i="1" kern="1200">
                          <a:solidFill>
                            <a:srgbClr val="000000"/>
                          </a:solidFill>
                          <a:effectLst/>
                          <a:latin typeface="Cambria Math" panose="02040503050406030204" pitchFamily="18" charset="0"/>
                          <a:ea typeface="Times New Roman" panose="02020603050405020304" pitchFamily="18" charset="0"/>
                        </a:rPr>
                        <m:t>2</m:t>
                      </m:r>
                      <m:sSup>
                        <m:sSupPr>
                          <m:ctrlPr>
                            <a:rPr lang="en-US" sz="2000" i="1" kern="1200">
                              <a:solidFill>
                                <a:srgbClr val="000000"/>
                              </a:solidFill>
                              <a:effectLst/>
                              <a:latin typeface="Cambria Math" panose="02040503050406030204" pitchFamily="18" charset="0"/>
                              <a:ea typeface="Times New Roman" panose="02020603050405020304" pitchFamily="18" charset="0"/>
                            </a:rPr>
                          </m:ctrlPr>
                        </m:sSupPr>
                        <m:e>
                          <m:r>
                            <a:rPr lang="en-US" sz="2000" i="1" kern="1200">
                              <a:solidFill>
                                <a:srgbClr val="000000"/>
                              </a:solidFill>
                              <a:effectLst/>
                              <a:latin typeface="Cambria Math" panose="02040503050406030204" pitchFamily="18" charset="0"/>
                              <a:ea typeface="Times New Roman" panose="02020603050405020304" pitchFamily="18" charset="0"/>
                            </a:rPr>
                            <m:t>𝑆</m:t>
                          </m:r>
                        </m:e>
                        <m:sup>
                          <m:r>
                            <a:rPr lang="en-US" sz="2000" i="1" kern="1200">
                              <a:solidFill>
                                <a:srgbClr val="000000"/>
                              </a:solidFill>
                              <a:effectLst/>
                              <a:latin typeface="Cambria Math" panose="02040503050406030204" pitchFamily="18" charset="0"/>
                              <a:ea typeface="Times New Roman" panose="02020603050405020304" pitchFamily="18" charset="0"/>
                            </a:rPr>
                            <m:t>2</m:t>
                          </m:r>
                        </m:sup>
                      </m:sSup>
                      <m:r>
                        <a:rPr lang="en-US" sz="2000" i="1" kern="1200">
                          <a:solidFill>
                            <a:srgbClr val="000000"/>
                          </a:solidFill>
                          <a:effectLst/>
                          <a:latin typeface="Cambria Math" panose="02040503050406030204" pitchFamily="18" charset="0"/>
                          <a:ea typeface="Times New Roman" panose="02020603050405020304" pitchFamily="18" charset="0"/>
                        </a:rPr>
                        <m:t>+12</m:t>
                      </m:r>
                      <m:r>
                        <a:rPr lang="en-US" sz="2000" i="1" kern="1200">
                          <a:solidFill>
                            <a:srgbClr val="000000"/>
                          </a:solidFill>
                          <a:effectLst/>
                          <a:latin typeface="Cambria Math" panose="02040503050406030204" pitchFamily="18" charset="0"/>
                          <a:ea typeface="Times New Roman" panose="02020603050405020304" pitchFamily="18" charset="0"/>
                        </a:rPr>
                        <m:t>𝑆</m:t>
                      </m:r>
                    </m:oMath>
                  </a14:m>
                  <a:r>
                    <a:rPr lang="en-US" sz="2000" dirty="0" smtClean="0">
                      <a:effectLst/>
                      <a:latin typeface="Times New Roman" panose="02020603050405020304" pitchFamily="18" charset="0"/>
                      <a:ea typeface="Times New Roman" panose="02020603050405020304" pitchFamily="18" charset="0"/>
                    </a:rPr>
                    <a:t>+16</a:t>
                  </a: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6" name="Text Box 38"/>
                <p:cNvSpPr txBox="1">
                  <a:spLocks noRot="1" noChangeAspect="1" noMove="1" noResize="1" noEditPoints="1" noAdjustHandles="1" noChangeArrowheads="1" noChangeShapeType="1" noTextEdit="1"/>
                </p:cNvSpPr>
                <p:nvPr/>
              </p:nvSpPr>
              <p:spPr>
                <a:xfrm>
                  <a:off x="9128733" y="3927619"/>
                  <a:ext cx="1960714" cy="333623"/>
                </a:xfrm>
                <a:prstGeom prst="rect">
                  <a:avLst/>
                </a:prstGeom>
                <a:blipFill>
                  <a:blip r:embed="rId11"/>
                  <a:stretch>
                    <a:fillRect t="-9091" b="-50909"/>
                  </a:stretch>
                </a:blipFill>
                <a:ln w="63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 Box 39"/>
                <p:cNvSpPr txBox="1"/>
                <p:nvPr/>
              </p:nvSpPr>
              <p:spPr>
                <a:xfrm>
                  <a:off x="8883781" y="4279033"/>
                  <a:ext cx="1523367" cy="267179"/>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r>
                          <a:rPr lang="en-US" sz="2000" i="1" kern="1200">
                            <a:solidFill>
                              <a:srgbClr val="000000"/>
                            </a:solidFill>
                            <a:effectLst/>
                            <a:latin typeface="Cambria Math" panose="02040503050406030204" pitchFamily="18" charset="0"/>
                            <a:ea typeface="Times New Roman" panose="02020603050405020304" pitchFamily="18" charset="0"/>
                          </a:rPr>
                          <m:t>∓2</m:t>
                        </m:r>
                        <m:sSup>
                          <m:sSupPr>
                            <m:ctrlPr>
                              <a:rPr lang="en-US" sz="2000" i="1" kern="1200">
                                <a:solidFill>
                                  <a:srgbClr val="000000"/>
                                </a:solidFill>
                                <a:effectLst/>
                                <a:latin typeface="Cambria Math" panose="02040503050406030204" pitchFamily="18" charset="0"/>
                                <a:ea typeface="Times New Roman" panose="02020603050405020304" pitchFamily="18" charset="0"/>
                              </a:rPr>
                            </m:ctrlPr>
                          </m:sSupPr>
                          <m:e>
                            <m:r>
                              <a:rPr lang="en-US" sz="2000" i="1" kern="1200">
                                <a:solidFill>
                                  <a:srgbClr val="000000"/>
                                </a:solidFill>
                                <a:effectLst/>
                                <a:latin typeface="Cambria Math" panose="02040503050406030204" pitchFamily="18" charset="0"/>
                                <a:ea typeface="Times New Roman" panose="02020603050405020304" pitchFamily="18" charset="0"/>
                              </a:rPr>
                              <m:t>𝑆</m:t>
                            </m:r>
                          </m:e>
                          <m:sup>
                            <m:r>
                              <a:rPr lang="en-US" sz="2000" i="1" kern="1200">
                                <a:solidFill>
                                  <a:srgbClr val="000000"/>
                                </a:solidFill>
                                <a:effectLst/>
                                <a:latin typeface="Cambria Math" panose="02040503050406030204" pitchFamily="18" charset="0"/>
                                <a:ea typeface="Times New Roman" panose="02020603050405020304" pitchFamily="18" charset="0"/>
                              </a:rPr>
                              <m:t>2</m:t>
                            </m:r>
                          </m:sup>
                        </m:sSup>
                        <m:r>
                          <a:rPr lang="en-US" sz="2000" i="1" kern="1200">
                            <a:solidFill>
                              <a:srgbClr val="000000"/>
                            </a:solidFill>
                            <a:effectLst/>
                            <a:latin typeface="Cambria Math" panose="02040503050406030204" pitchFamily="18" charset="0"/>
                            <a:ea typeface="Times New Roman" panose="02020603050405020304" pitchFamily="18" charset="0"/>
                          </a:rPr>
                          <m:t>∓8</m:t>
                        </m:r>
                        <m:r>
                          <a:rPr lang="en-US" sz="2000" i="1" kern="1200">
                            <a:solidFill>
                              <a:srgbClr val="000000"/>
                            </a:solidFill>
                            <a:effectLst/>
                            <a:latin typeface="Cambria Math" panose="02040503050406030204" pitchFamily="18" charset="0"/>
                            <a:ea typeface="Times New Roman" panose="02020603050405020304" pitchFamily="18" charset="0"/>
                          </a:rPr>
                          <m:t>𝑆</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7" name="Text Box 39"/>
                <p:cNvSpPr txBox="1">
                  <a:spLocks noRot="1" noChangeAspect="1" noMove="1" noResize="1" noEditPoints="1" noAdjustHandles="1" noChangeArrowheads="1" noChangeShapeType="1" noTextEdit="1"/>
                </p:cNvSpPr>
                <p:nvPr/>
              </p:nvSpPr>
              <p:spPr>
                <a:xfrm>
                  <a:off x="8883781" y="4279033"/>
                  <a:ext cx="1523367" cy="267179"/>
                </a:xfrm>
                <a:prstGeom prst="rect">
                  <a:avLst/>
                </a:prstGeom>
                <a:blipFill>
                  <a:blip r:embed="rId12"/>
                  <a:stretch>
                    <a:fillRect b="-13953"/>
                  </a:stretch>
                </a:blipFill>
                <a:ln w="6350">
                  <a:noFill/>
                </a:ln>
              </p:spPr>
              <p:txBody>
                <a:bodyPr/>
                <a:lstStyle/>
                <a:p>
                  <a:r>
                    <a:rPr lang="en-US">
                      <a:noFill/>
                    </a:rPr>
                    <a:t> </a:t>
                  </a:r>
                </a:p>
              </p:txBody>
            </p:sp>
          </mc:Fallback>
        </mc:AlternateContent>
        <p:cxnSp>
          <p:nvCxnSpPr>
            <p:cNvPr id="18" name="Straight Connector 17"/>
            <p:cNvCxnSpPr/>
            <p:nvPr/>
          </p:nvCxnSpPr>
          <p:spPr>
            <a:xfrm>
              <a:off x="9183866" y="4769431"/>
              <a:ext cx="1905581" cy="0"/>
            </a:xfrm>
            <a:prstGeom prst="line">
              <a:avLst/>
            </a:prstGeom>
            <a:noFill/>
            <a:ln w="1905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3" name="Text Box 34"/>
                <p:cNvSpPr txBox="1"/>
                <p:nvPr/>
              </p:nvSpPr>
              <p:spPr>
                <a:xfrm>
                  <a:off x="8884223" y="3079889"/>
                  <a:ext cx="2701837" cy="380186"/>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2000" i="1" kern="1200">
                                <a:solidFill>
                                  <a:srgbClr val="000000"/>
                                </a:solidFill>
                                <a:effectLst/>
                                <a:latin typeface="Cambria Math" panose="02040503050406030204" pitchFamily="18" charset="0"/>
                                <a:ea typeface="Times New Roman" panose="02020603050405020304" pitchFamily="18" charset="0"/>
                              </a:rPr>
                            </m:ctrlPr>
                          </m:sSupPr>
                          <m:e>
                            <m:r>
                              <a:rPr lang="en-US" sz="2000" i="1" kern="1200">
                                <a:solidFill>
                                  <a:srgbClr val="000000"/>
                                </a:solidFill>
                                <a:effectLst/>
                                <a:latin typeface="Cambria Math" panose="02040503050406030204" pitchFamily="18" charset="0"/>
                                <a:ea typeface="Times New Roman" panose="02020603050405020304" pitchFamily="18" charset="0"/>
                              </a:rPr>
                              <m:t>𝑆</m:t>
                            </m:r>
                          </m:e>
                          <m:sup>
                            <m:r>
                              <a:rPr lang="en-US" sz="2000" i="1" kern="1200">
                                <a:solidFill>
                                  <a:srgbClr val="000000"/>
                                </a:solidFill>
                                <a:effectLst/>
                                <a:latin typeface="Cambria Math" panose="02040503050406030204" pitchFamily="18" charset="0"/>
                                <a:ea typeface="Times New Roman" panose="02020603050405020304" pitchFamily="18" charset="0"/>
                              </a:rPr>
                              <m:t>3</m:t>
                            </m:r>
                          </m:sup>
                        </m:sSup>
                        <m:r>
                          <a:rPr lang="en-US" sz="2000" i="1" kern="1200">
                            <a:solidFill>
                              <a:srgbClr val="000000"/>
                            </a:solidFill>
                            <a:effectLst/>
                            <a:latin typeface="Cambria Math" panose="02040503050406030204" pitchFamily="18" charset="0"/>
                            <a:ea typeface="Times New Roman" panose="02020603050405020304" pitchFamily="18" charset="0"/>
                          </a:rPr>
                          <m:t>+6</m:t>
                        </m:r>
                        <m:sSup>
                          <m:sSupPr>
                            <m:ctrlPr>
                              <a:rPr lang="en-US" sz="2000" i="1" kern="1200">
                                <a:solidFill>
                                  <a:srgbClr val="000000"/>
                                </a:solidFill>
                                <a:effectLst/>
                                <a:latin typeface="Cambria Math" panose="02040503050406030204" pitchFamily="18" charset="0"/>
                                <a:ea typeface="Times New Roman" panose="02020603050405020304" pitchFamily="18" charset="0"/>
                              </a:rPr>
                            </m:ctrlPr>
                          </m:sSupPr>
                          <m:e>
                            <m:r>
                              <a:rPr lang="en-US" sz="2000" i="1" kern="1200">
                                <a:solidFill>
                                  <a:srgbClr val="000000"/>
                                </a:solidFill>
                                <a:effectLst/>
                                <a:latin typeface="Cambria Math" panose="02040503050406030204" pitchFamily="18" charset="0"/>
                                <a:ea typeface="Times New Roman" panose="02020603050405020304" pitchFamily="18" charset="0"/>
                              </a:rPr>
                              <m:t>𝑆</m:t>
                            </m:r>
                          </m:e>
                          <m:sup>
                            <m:r>
                              <a:rPr lang="en-US" sz="2000" i="1" kern="1200">
                                <a:solidFill>
                                  <a:srgbClr val="000000"/>
                                </a:solidFill>
                                <a:effectLst/>
                                <a:latin typeface="Cambria Math" panose="02040503050406030204" pitchFamily="18" charset="0"/>
                                <a:ea typeface="Times New Roman" panose="02020603050405020304" pitchFamily="18" charset="0"/>
                              </a:rPr>
                              <m:t>2</m:t>
                            </m:r>
                          </m:sup>
                        </m:sSup>
                        <m:r>
                          <a:rPr lang="en-US" sz="2000" i="1" kern="1200">
                            <a:solidFill>
                              <a:srgbClr val="000000"/>
                            </a:solidFill>
                            <a:effectLst/>
                            <a:latin typeface="Cambria Math" panose="02040503050406030204" pitchFamily="18" charset="0"/>
                            <a:ea typeface="Times New Roman" panose="02020603050405020304" pitchFamily="18" charset="0"/>
                          </a:rPr>
                          <m:t>+12</m:t>
                        </m:r>
                        <m:r>
                          <a:rPr lang="en-US" sz="2000" i="1" kern="1200">
                            <a:solidFill>
                              <a:srgbClr val="000000"/>
                            </a:solidFill>
                            <a:effectLst/>
                            <a:latin typeface="Cambria Math" panose="02040503050406030204" pitchFamily="18" charset="0"/>
                            <a:ea typeface="Times New Roman" panose="02020603050405020304" pitchFamily="18" charset="0"/>
                          </a:rPr>
                          <m:t>𝑆</m:t>
                        </m:r>
                        <m:r>
                          <a:rPr lang="en-US" sz="2000" i="1" kern="1200">
                            <a:solidFill>
                              <a:srgbClr val="000000"/>
                            </a:solidFill>
                            <a:effectLst/>
                            <a:latin typeface="Cambria Math" panose="02040503050406030204" pitchFamily="18" charset="0"/>
                            <a:ea typeface="Times New Roman" panose="02020603050405020304" pitchFamily="18" charset="0"/>
                          </a:rPr>
                          <m:t>+16</m:t>
                        </m:r>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3" name="Text Box 34"/>
                <p:cNvSpPr txBox="1">
                  <a:spLocks noRot="1" noChangeAspect="1" noMove="1" noResize="1" noEditPoints="1" noAdjustHandles="1" noChangeArrowheads="1" noChangeShapeType="1" noTextEdit="1"/>
                </p:cNvSpPr>
                <p:nvPr/>
              </p:nvSpPr>
              <p:spPr>
                <a:xfrm>
                  <a:off x="8884223" y="3079889"/>
                  <a:ext cx="2701837" cy="380186"/>
                </a:xfrm>
                <a:prstGeom prst="rect">
                  <a:avLst/>
                </a:prstGeom>
                <a:blipFill>
                  <a:blip r:embed="rId13"/>
                  <a:stretch>
                    <a:fillRect/>
                  </a:stretch>
                </a:blipFill>
                <a:ln w="63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36"/>
                <p:cNvSpPr txBox="1"/>
                <p:nvPr/>
              </p:nvSpPr>
              <p:spPr>
                <a:xfrm>
                  <a:off x="8638088" y="3427914"/>
                  <a:ext cx="1769060" cy="396162"/>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6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sSupPr>
                          <m:e>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e>
                          <m:sup>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3</m:t>
                            </m:r>
                          </m:sup>
                        </m:sSup>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sSup>
                          <m:sSupPr>
                            <m:ctrlP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sSupPr>
                          <m:e>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e>
                          <m:sup>
                            <m:r>
                              <a:rPr lang="en-US" sz="20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sup>
                        </m:sSup>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14" name="Text Box 36"/>
                <p:cNvSpPr txBox="1">
                  <a:spLocks noRot="1" noChangeAspect="1" noMove="1" noResize="1" noEditPoints="1" noAdjustHandles="1" noChangeArrowheads="1" noChangeShapeType="1" noTextEdit="1"/>
                </p:cNvSpPr>
                <p:nvPr/>
              </p:nvSpPr>
              <p:spPr>
                <a:xfrm>
                  <a:off x="8638088" y="3427914"/>
                  <a:ext cx="1769060" cy="396162"/>
                </a:xfrm>
                <a:prstGeom prst="rect">
                  <a:avLst/>
                </a:prstGeom>
                <a:blipFill>
                  <a:blip r:embed="rId14"/>
                  <a:stretch>
                    <a:fillRect/>
                  </a:stretch>
                </a:blipFill>
                <a:ln w="6350">
                  <a:noFill/>
                </a:ln>
              </p:spPr>
              <p:txBody>
                <a:bodyPr/>
                <a:lstStyle/>
                <a:p>
                  <a:r>
                    <a:rPr lang="en-US">
                      <a:noFill/>
                    </a:rPr>
                    <a:t> </a:t>
                  </a:r>
                </a:p>
              </p:txBody>
            </p:sp>
          </mc:Fallback>
        </mc:AlternateContent>
        <p:cxnSp>
          <p:nvCxnSpPr>
            <p:cNvPr id="15" name="Straight Connector 14"/>
            <p:cNvCxnSpPr/>
            <p:nvPr/>
          </p:nvCxnSpPr>
          <p:spPr>
            <a:xfrm>
              <a:off x="8954180" y="3839737"/>
              <a:ext cx="1905581" cy="0"/>
            </a:xfrm>
            <a:prstGeom prst="line">
              <a:avLst/>
            </a:prstGeom>
            <a:noFill/>
            <a:ln w="1905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28" name="TextBox 27"/>
              <p:cNvSpPr txBox="1"/>
              <p:nvPr/>
            </p:nvSpPr>
            <p:spPr>
              <a:xfrm>
                <a:off x="522925" y="3038273"/>
                <a:ext cx="5810865"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Dividing Eq.(</a:t>
                </a:r>
                <a14:m>
                  <m:oMath xmlns:m="http://schemas.openxmlformats.org/officeDocument/2006/math">
                    <m:r>
                      <a:rPr lang="en-US" sz="2000">
                        <a:latin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 by (S+4) , we obtain </a:t>
                </a:r>
                <a14:m>
                  <m:oMath xmlns:m="http://schemas.openxmlformats.org/officeDocument/2006/math">
                    <m:sSup>
                      <m:sSupPr>
                        <m:ctrlPr>
                          <a:rPr lang="en-US" sz="2000" i="1">
                            <a:solidFill>
                              <a:srgbClr val="000000"/>
                            </a:solidFill>
                            <a:latin typeface="Cambria Math" panose="02040503050406030204" pitchFamily="18" charset="0"/>
                            <a:ea typeface="Times New Roman" panose="02020603050405020304" pitchFamily="18" charset="0"/>
                          </a:rPr>
                        </m:ctrlPr>
                      </m:sSupPr>
                      <m:e>
                        <m:r>
                          <a:rPr lang="en-US" sz="2000" i="1">
                            <a:solidFill>
                              <a:srgbClr val="000000"/>
                            </a:solidFill>
                            <a:latin typeface="Cambria Math" panose="02040503050406030204" pitchFamily="18" charset="0"/>
                            <a:ea typeface="Times New Roman" panose="02020603050405020304" pitchFamily="18" charset="0"/>
                          </a:rPr>
                          <m:t>𝑆</m:t>
                        </m:r>
                      </m:e>
                      <m:sup>
                        <m:r>
                          <a:rPr lang="en-US" sz="2000" i="1">
                            <a:solidFill>
                              <a:srgbClr val="000000"/>
                            </a:solidFill>
                            <a:latin typeface="Cambria Math" panose="02040503050406030204" pitchFamily="18" charset="0"/>
                            <a:ea typeface="Times New Roman" panose="02020603050405020304" pitchFamily="18" charset="0"/>
                          </a:rPr>
                          <m:t>2</m:t>
                        </m:r>
                      </m:sup>
                    </m:sSup>
                    <m:r>
                      <a:rPr lang="en-US" sz="2000" i="1">
                        <a:solidFill>
                          <a:srgbClr val="000000"/>
                        </a:solidFill>
                        <a:latin typeface="Cambria Math" panose="02040503050406030204" pitchFamily="18" charset="0"/>
                        <a:ea typeface="Times New Roman" panose="02020603050405020304" pitchFamily="18" charset="0"/>
                      </a:rPr>
                      <m:t>+2</m:t>
                    </m:r>
                    <m:r>
                      <a:rPr lang="en-US" sz="2000" i="1">
                        <a:solidFill>
                          <a:srgbClr val="000000"/>
                        </a:solidFill>
                        <a:latin typeface="Cambria Math" panose="02040503050406030204" pitchFamily="18" charset="0"/>
                        <a:ea typeface="Times New Roman" panose="02020603050405020304" pitchFamily="18" charset="0"/>
                      </a:rPr>
                      <m:t>𝑆</m:t>
                    </m:r>
                    <m:r>
                      <a:rPr lang="en-US" sz="2000" i="1">
                        <a:solidFill>
                          <a:srgbClr val="000000"/>
                        </a:solidFill>
                        <a:latin typeface="Cambria Math" panose="02040503050406030204" pitchFamily="18" charset="0"/>
                        <a:ea typeface="Times New Roman" panose="02020603050405020304" pitchFamily="18" charset="0"/>
                      </a:rPr>
                      <m:t>+4</m:t>
                    </m:r>
                  </m:oMath>
                </a14:m>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522925" y="3038273"/>
                <a:ext cx="5810865" cy="400110"/>
              </a:xfrm>
              <a:prstGeom prst="rect">
                <a:avLst/>
              </a:prstGeom>
              <a:blipFill>
                <a:blip r:embed="rId15"/>
                <a:stretch>
                  <a:fillRect l="-1154"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462695" y="4076576"/>
                <a:ext cx="275581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i="1">
                              <a:latin typeface="Cambria Math" panose="02040503050406030204" pitchFamily="18" charset="0"/>
                            </a:rPr>
                          </m:ctrlPr>
                        </m:dPr>
                        <m:e>
                          <m:r>
                            <a:rPr lang="en-US" i="1">
                              <a:latin typeface="Cambria Math" panose="02040503050406030204" pitchFamily="18" charset="0"/>
                            </a:rPr>
                            <m:t>𝑆</m:t>
                          </m:r>
                          <m:r>
                            <a:rPr lang="en-US" i="0">
                              <a:latin typeface="Cambria Math" panose="02040503050406030204" pitchFamily="18" charset="0"/>
                            </a:rPr>
                            <m:t>+4</m:t>
                          </m:r>
                        </m:e>
                      </m:d>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𝑆</m:t>
                              </m:r>
                            </m:e>
                            <m:sup>
                              <m:r>
                                <a:rPr lang="en-US" i="0">
                                  <a:latin typeface="Cambria Math" panose="02040503050406030204" pitchFamily="18" charset="0"/>
                                </a:rPr>
                                <m:t>2</m:t>
                              </m:r>
                            </m:sup>
                          </m:sSup>
                          <m:r>
                            <a:rPr lang="en-US" i="0">
                              <a:latin typeface="Cambria Math" panose="02040503050406030204" pitchFamily="18" charset="0"/>
                            </a:rPr>
                            <m:t>+2</m:t>
                          </m:r>
                          <m:r>
                            <a:rPr lang="en-US" i="1">
                              <a:latin typeface="Cambria Math" panose="02040503050406030204" pitchFamily="18" charset="0"/>
                            </a:rPr>
                            <m:t>𝑆</m:t>
                          </m:r>
                          <m:r>
                            <a:rPr lang="en-US" i="0">
                              <a:latin typeface="Cambria Math" panose="02040503050406030204" pitchFamily="18" charset="0"/>
                            </a:rPr>
                            <m:t>+4</m:t>
                          </m:r>
                        </m:e>
                      </m:d>
                      <m:r>
                        <a:rPr lang="en-US" i="0">
                          <a:latin typeface="Cambria Math" panose="02040503050406030204" pitchFamily="18" charset="0"/>
                        </a:rPr>
                        <m:t>=0</m:t>
                      </m:r>
                    </m:oMath>
                  </m:oMathPara>
                </a14:m>
                <a:endParaRPr lang="en-US" dirty="0"/>
              </a:p>
            </p:txBody>
          </p:sp>
        </mc:Choice>
        <mc:Fallback xmlns="">
          <p:sp>
            <p:nvSpPr>
              <p:cNvPr id="29" name="Rectangle 28"/>
              <p:cNvSpPr>
                <a:spLocks noRot="1" noChangeAspect="1" noMove="1" noResize="1" noEditPoints="1" noAdjustHandles="1" noChangeArrowheads="1" noChangeShapeType="1" noTextEdit="1"/>
              </p:cNvSpPr>
              <p:nvPr/>
            </p:nvSpPr>
            <p:spPr>
              <a:xfrm>
                <a:off x="462695" y="4076576"/>
                <a:ext cx="2755818" cy="369332"/>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45690" y="3582521"/>
                <a:ext cx="4660166"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So, Eq.(</a:t>
                </a:r>
                <a14:m>
                  <m:oMath xmlns:m="http://schemas.openxmlformats.org/officeDocument/2006/math">
                    <m:r>
                      <a:rPr lang="en-US" sz="2000">
                        <a:latin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 can be written as </a:t>
                </a:r>
                <a:endParaRPr lang="en-US" sz="2000" dirty="0">
                  <a:latin typeface="Times New Roman" panose="02020603050405020304" pitchFamily="18" charset="0"/>
                  <a:cs typeface="Times New Roman" panose="02020603050405020304" pitchFamily="18" charset="0"/>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545690" y="3582521"/>
                <a:ext cx="4660166" cy="400110"/>
              </a:xfrm>
              <a:prstGeom prst="rect">
                <a:avLst/>
              </a:prstGeom>
              <a:blipFill>
                <a:blip r:embed="rId17"/>
                <a:stretch>
                  <a:fillRect l="-1440" t="-9231" b="-2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533787" y="4573102"/>
                <a:ext cx="4539658" cy="96802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𝑆</m:t>
                          </m:r>
                        </m:e>
                        <m:sub>
                          <m:r>
                            <a:rPr lang="en-US" i="0">
                              <a:latin typeface="Cambria Math" panose="02040503050406030204" pitchFamily="18" charset="0"/>
                            </a:rPr>
                            <m:t>2.3</m:t>
                          </m:r>
                        </m:sub>
                      </m:sSub>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−2±</m:t>
                          </m:r>
                          <m:rad>
                            <m:radPr>
                              <m:degHide m:val="on"/>
                              <m:ctrlPr>
                                <a:rPr lang="en-US" i="1">
                                  <a:latin typeface="Cambria Math" panose="02040503050406030204" pitchFamily="18" charset="0"/>
                                </a:rPr>
                              </m:ctrlPr>
                            </m:radPr>
                            <m:deg/>
                            <m:e>
                              <m:d>
                                <m:dPr>
                                  <m:begChr m:val=""/>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0">
                                          <a:latin typeface="Cambria Math" panose="02040503050406030204" pitchFamily="18" charset="0"/>
                                        </a:rPr>
                                        <m:t>2</m:t>
                                      </m:r>
                                    </m:e>
                                    <m:sup>
                                      <m:r>
                                        <a:rPr lang="en-US" i="0">
                                          <a:latin typeface="Cambria Math" panose="02040503050406030204" pitchFamily="18" charset="0"/>
                                        </a:rPr>
                                        <m:t>2</m:t>
                                      </m:r>
                                    </m:sup>
                                  </m:sSup>
                                  <m:r>
                                    <a:rPr lang="en-US" i="0">
                                      <a:latin typeface="Cambria Math" panose="02040503050406030204" pitchFamily="18" charset="0"/>
                                    </a:rPr>
                                    <m:t>−4(4)(1</m:t>
                                  </m:r>
                                </m:e>
                              </m:d>
                            </m:e>
                          </m:rad>
                        </m:num>
                        <m:den>
                          <m:r>
                            <a:rPr lang="en-US" i="0">
                              <a:latin typeface="Cambria Math" panose="02040503050406030204" pitchFamily="18" charset="0"/>
                            </a:rPr>
                            <m:t>2</m:t>
                          </m:r>
                        </m:den>
                      </m:f>
                      <m:r>
                        <a:rPr lang="en-US" b="0" i="1" smtClean="0">
                          <a:latin typeface="Cambria Math" panose="02040503050406030204" pitchFamily="18" charset="0"/>
                        </a:rPr>
                        <m:t>=</m:t>
                      </m:r>
                      <m:r>
                        <a:rPr lang="en-US" i="1">
                          <a:latin typeface="Cambria Math" panose="02040503050406030204" pitchFamily="18" charset="0"/>
                        </a:rPr>
                        <m:t>−1±</m:t>
                      </m:r>
                      <m:f>
                        <m:fPr>
                          <m:ctrlPr>
                            <a:rPr lang="en-US" i="1">
                              <a:latin typeface="Cambria Math" panose="02040503050406030204" pitchFamily="18" charset="0"/>
                            </a:rPr>
                          </m:ctrlPr>
                        </m:fPr>
                        <m:num>
                          <m:rad>
                            <m:radPr>
                              <m:degHide m:val="on"/>
                              <m:ctrlPr>
                                <a:rPr lang="en-US" i="1">
                                  <a:latin typeface="Cambria Math" panose="02040503050406030204" pitchFamily="18" charset="0"/>
                                </a:rPr>
                              </m:ctrlPr>
                            </m:radPr>
                            <m:deg/>
                            <m:e>
                              <m:r>
                                <a:rPr lang="en-US" i="1">
                                  <a:latin typeface="Cambria Math" panose="02040503050406030204" pitchFamily="18" charset="0"/>
                                </a:rPr>
                                <m:t>12</m:t>
                              </m:r>
                            </m:e>
                          </m:rad>
                        </m:num>
                        <m:den>
                          <m:r>
                            <a:rPr lang="en-US" i="1">
                              <a:latin typeface="Cambria Math" panose="02040503050406030204" pitchFamily="18" charset="0"/>
                            </a:rPr>
                            <m:t>2</m:t>
                          </m:r>
                        </m:den>
                      </m:f>
                      <m:r>
                        <a:rPr lang="en-US" i="1">
                          <a:latin typeface="Cambria Math" panose="02040503050406030204" pitchFamily="18" charset="0"/>
                        </a:rPr>
                        <m:t>𝑖</m:t>
                      </m:r>
                    </m:oMath>
                  </m:oMathPara>
                </a14:m>
                <a:endParaRPr lang="en-US" dirty="0"/>
              </a:p>
              <a:p>
                <a:endParaRPr lang="en-US" dirty="0"/>
              </a:p>
            </p:txBody>
          </p:sp>
        </mc:Choice>
        <mc:Fallback xmlns="">
          <p:sp>
            <p:nvSpPr>
              <p:cNvPr id="31" name="Rectangle 30"/>
              <p:cNvSpPr>
                <a:spLocks noRot="1" noChangeAspect="1" noMove="1" noResize="1" noEditPoints="1" noAdjustHandles="1" noChangeArrowheads="1" noChangeShapeType="1" noTextEdit="1"/>
              </p:cNvSpPr>
              <p:nvPr/>
            </p:nvSpPr>
            <p:spPr>
              <a:xfrm>
                <a:off x="533787" y="4573102"/>
                <a:ext cx="4539658" cy="968022"/>
              </a:xfrm>
              <a:prstGeom prst="rect">
                <a:avLst/>
              </a:prstGeom>
              <a:blipFill>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522925" y="5338393"/>
                <a:ext cx="5810865" cy="582852"/>
              </a:xfrm>
              <a:prstGeom prst="rect">
                <a:avLst/>
              </a:prstGeom>
              <a:noFill/>
            </p:spPr>
            <p:txBody>
              <a:bodyPr wrap="square" rtlCol="0">
                <a:spAutoFit/>
              </a:bodyPr>
              <a:lstStyle/>
              <a:p>
                <a:r>
                  <a:rPr lang="en-US" sz="2000" dirty="0" smtClean="0"/>
                  <a:t>The roots are: S</a:t>
                </a:r>
                <a:r>
                  <a:rPr lang="en-US" sz="2000" baseline="-25000" dirty="0" smtClean="0"/>
                  <a:t>1</a:t>
                </a:r>
                <a:r>
                  <a:rPr lang="en-US" sz="2000" dirty="0" smtClean="0"/>
                  <a:t>= - 4,  S</a:t>
                </a:r>
                <a:r>
                  <a:rPr lang="en-US" sz="2000" baseline="-25000" dirty="0" smtClean="0"/>
                  <a:t>2,3</a:t>
                </a:r>
                <a:r>
                  <a:rPr lang="en-US" sz="2000" dirty="0" smtClean="0"/>
                  <a:t> =</a:t>
                </a:r>
                <a14:m>
                  <m:oMath xmlns:m="http://schemas.openxmlformats.org/officeDocument/2006/math">
                    <m:r>
                      <a:rPr lang="en-US" sz="2000" i="1">
                        <a:latin typeface="Cambria Math" panose="02040503050406030204" pitchFamily="18" charset="0"/>
                      </a:rPr>
                      <m:t>−1±</m:t>
                    </m:r>
                    <m:f>
                      <m:fPr>
                        <m:ctrlPr>
                          <a:rPr lang="en-US" sz="2000" i="1">
                            <a:latin typeface="Cambria Math" panose="02040503050406030204" pitchFamily="18" charset="0"/>
                          </a:rPr>
                        </m:ctrlPr>
                      </m:fPr>
                      <m:num>
                        <m:rad>
                          <m:radPr>
                            <m:degHide m:val="on"/>
                            <m:ctrlPr>
                              <a:rPr lang="en-US" sz="2000" i="1">
                                <a:latin typeface="Cambria Math" panose="02040503050406030204" pitchFamily="18" charset="0"/>
                              </a:rPr>
                            </m:ctrlPr>
                          </m:radPr>
                          <m:deg/>
                          <m:e>
                            <m:r>
                              <a:rPr lang="en-US" sz="2000" i="1">
                                <a:latin typeface="Cambria Math" panose="02040503050406030204" pitchFamily="18" charset="0"/>
                              </a:rPr>
                              <m:t>12</m:t>
                            </m:r>
                          </m:e>
                        </m:rad>
                      </m:num>
                      <m:den>
                        <m:r>
                          <a:rPr lang="en-US" sz="2000" i="1">
                            <a:latin typeface="Cambria Math" panose="02040503050406030204" pitchFamily="18" charset="0"/>
                          </a:rPr>
                          <m:t>2</m:t>
                        </m:r>
                      </m:den>
                    </m:f>
                    <m:r>
                      <a:rPr lang="en-US" sz="2000" b="0" i="1" smtClean="0">
                        <a:latin typeface="Cambria Math" panose="02040503050406030204" pitchFamily="18" charset="0"/>
                      </a:rPr>
                      <m:t>𝑗</m:t>
                    </m:r>
                  </m:oMath>
                </a14:m>
                <a:endParaRPr lang="en-US" sz="2000" dirty="0"/>
              </a:p>
            </p:txBody>
          </p:sp>
        </mc:Choice>
        <mc:Fallback xmlns="">
          <p:sp>
            <p:nvSpPr>
              <p:cNvPr id="32" name="TextBox 31"/>
              <p:cNvSpPr txBox="1">
                <a:spLocks noRot="1" noChangeAspect="1" noMove="1" noResize="1" noEditPoints="1" noAdjustHandles="1" noChangeArrowheads="1" noChangeShapeType="1" noTextEdit="1"/>
              </p:cNvSpPr>
              <p:nvPr/>
            </p:nvSpPr>
            <p:spPr>
              <a:xfrm>
                <a:off x="522925" y="5338393"/>
                <a:ext cx="5810865" cy="582852"/>
              </a:xfrm>
              <a:prstGeom prst="rect">
                <a:avLst/>
              </a:prstGeom>
              <a:blipFill>
                <a:blip r:embed="rId19"/>
                <a:stretch>
                  <a:fillRect l="-1154" b="-8421"/>
                </a:stretch>
              </a:blipFill>
            </p:spPr>
            <p:txBody>
              <a:bodyPr/>
              <a:lstStyle/>
              <a:p>
                <a:r>
                  <a:rPr lang="en-US">
                    <a:noFill/>
                  </a:rPr>
                  <a:t> </a:t>
                </a:r>
              </a:p>
            </p:txBody>
          </p:sp>
        </mc:Fallback>
      </mc:AlternateContent>
      <p:sp>
        <p:nvSpPr>
          <p:cNvPr id="33" name="TextBox 32"/>
          <p:cNvSpPr txBox="1"/>
          <p:nvPr/>
        </p:nvSpPr>
        <p:spPr>
          <a:xfrm>
            <a:off x="1129329" y="5971944"/>
            <a:ext cx="2864552" cy="461665"/>
          </a:xfrm>
          <a:prstGeom prst="rect">
            <a:avLst/>
          </a:prstGeom>
          <a:noFill/>
        </p:spPr>
        <p:txBody>
          <a:bodyPr wrap="square" rtlCol="0">
            <a:spAutoFit/>
          </a:bodyPr>
          <a:lstStyle/>
          <a:p>
            <a:r>
              <a:rPr lang="en-US" sz="2400" dirty="0" smtClean="0">
                <a:solidFill>
                  <a:srgbClr val="FF0000"/>
                </a:solidFill>
              </a:rPr>
              <a:t>The system is stable</a:t>
            </a:r>
            <a:endParaRPr lang="en-US" sz="2400" dirty="0">
              <a:solidFill>
                <a:srgbClr val="FF0000"/>
              </a:solidFill>
            </a:endParaRPr>
          </a:p>
        </p:txBody>
      </p:sp>
    </p:spTree>
    <p:extLst>
      <p:ext uri="{BB962C8B-B14F-4D97-AF65-F5344CB8AC3E}">
        <p14:creationId xmlns:p14="http://schemas.microsoft.com/office/powerpoint/2010/main" val="2719466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795818" y="6356350"/>
            <a:ext cx="557981" cy="365125"/>
          </a:xfrm>
        </p:spPr>
        <p:txBody>
          <a:bodyPr/>
          <a:lstStyle/>
          <a:p>
            <a:fld id="{C1227082-9623-4AB1-B9BE-6FF402288CC8}" type="slidenum">
              <a:rPr lang="en-US" smtClean="0"/>
              <a:t>28</a:t>
            </a:fld>
            <a:endParaRPr lang="en-US" dirty="0"/>
          </a:p>
        </p:txBody>
      </p:sp>
      <mc:AlternateContent xmlns:mc="http://schemas.openxmlformats.org/markup-compatibility/2006" xmlns:a14="http://schemas.microsoft.com/office/drawing/2010/main">
        <mc:Choice Requires="a14">
          <p:sp>
            <p:nvSpPr>
              <p:cNvPr id="3" name="Rectangle 2"/>
              <p:cNvSpPr/>
              <p:nvPr/>
            </p:nvSpPr>
            <p:spPr>
              <a:xfrm>
                <a:off x="522881" y="249771"/>
                <a:ext cx="1559786"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𝑏</m:t>
                              </m:r>
                            </m:e>
                          </m:d>
                          <m:r>
                            <a:rPr lang="en-US" sz="2000" b="0" i="1" smtClean="0">
                              <a:latin typeface="Cambria Math" panose="02040503050406030204" pitchFamily="18" charset="0"/>
                            </a:rPr>
                            <m:t>.   </m:t>
                          </m:r>
                          <m:r>
                            <a:rPr lang="en-US" sz="2000" i="1">
                              <a:latin typeface="Cambria Math" panose="02040503050406030204" pitchFamily="18" charset="0"/>
                            </a:rPr>
                            <m:t>𝐾</m:t>
                          </m:r>
                        </m:e>
                        <m:sub>
                          <m:r>
                            <a:rPr lang="en-US" sz="2000" i="1">
                              <a:latin typeface="Cambria Math" panose="02040503050406030204" pitchFamily="18" charset="0"/>
                            </a:rPr>
                            <m:t>𝑐</m:t>
                          </m:r>
                        </m:sub>
                      </m:sSub>
                      <m:r>
                        <a:rPr lang="en-US" sz="2000" i="0">
                          <a:latin typeface="Cambria Math" panose="02040503050406030204" pitchFamily="18" charset="0"/>
                        </a:rPr>
                        <m:t>=</m:t>
                      </m:r>
                      <m:r>
                        <a:rPr lang="en-US" sz="2000" b="0" i="0" smtClean="0">
                          <a:latin typeface="Cambria Math" panose="02040503050406030204" pitchFamily="18" charset="0"/>
                        </a:rPr>
                        <m:t>8</m:t>
                      </m:r>
                    </m:oMath>
                  </m:oMathPara>
                </a14:m>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522881" y="249771"/>
                <a:ext cx="1559786" cy="40011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522881" y="899665"/>
                <a:ext cx="489358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+8</m:t>
                      </m:r>
                      <m:d>
                        <m:dPr>
                          <m:ctrlPr>
                            <a:rPr lang="en-US" sz="2000" i="1">
                              <a:latin typeface="Cambria Math" panose="02040503050406030204" pitchFamily="18" charset="0"/>
                            </a:rPr>
                          </m:ctrlPr>
                        </m:dPr>
                        <m:e>
                          <m:r>
                            <a:rPr lang="en-US" sz="2000" i="0">
                              <a:latin typeface="Cambria Math" panose="02040503050406030204" pitchFamily="18" charset="0"/>
                            </a:rPr>
                            <m:t>1+</m:t>
                          </m:r>
                          <m:sSub>
                            <m:sSubPr>
                              <m:ctrlPr>
                                <a:rPr lang="en-US" sz="2000" i="1">
                                  <a:latin typeface="Cambria Math" panose="02040503050406030204" pitchFamily="18" charset="0"/>
                                </a:rPr>
                              </m:ctrlPr>
                            </m:sSubPr>
                            <m:e>
                              <m:r>
                                <a:rPr lang="en-US" sz="2000" i="1">
                                  <a:latin typeface="Cambria Math" panose="02040503050406030204" pitchFamily="18" charset="0"/>
                                </a:rPr>
                                <m:t>𝐾</m:t>
                              </m:r>
                            </m:e>
                            <m:sub>
                              <m:r>
                                <a:rPr lang="en-US" sz="2000" i="1">
                                  <a:latin typeface="Cambria Math" panose="02040503050406030204" pitchFamily="18" charset="0"/>
                                </a:rPr>
                                <m:t>𝑐</m:t>
                              </m:r>
                            </m:sub>
                          </m:sSub>
                        </m:e>
                      </m:d>
                      <m:r>
                        <a:rPr lang="en-US" sz="2000" i="0">
                          <a:latin typeface="Cambria Math" panose="02040503050406030204" pitchFamily="18" charset="0"/>
                        </a:rPr>
                        <m:t>=0</m:t>
                      </m:r>
                      <m:r>
                        <a:rPr lang="en-US" sz="2000" b="0" i="0" smtClean="0">
                          <a:latin typeface="Cambria Math" panose="02040503050406030204" pitchFamily="18" charset="0"/>
                        </a:rPr>
                        <m:t>    ……(∗)</m:t>
                      </m:r>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522881" y="899665"/>
                <a:ext cx="4893584" cy="400110"/>
              </a:xfrm>
              <a:prstGeom prst="rect">
                <a:avLst/>
              </a:prstGeom>
              <a:blipFill>
                <a:blip r:embed="rId3"/>
                <a:stretch>
                  <a:fillRect b="-153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22881" y="1520049"/>
                <a:ext cx="451880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+72=0</m:t>
                      </m:r>
                      <m:r>
                        <a:rPr lang="en-US" sz="2000" b="0" i="0" smtClean="0">
                          <a:latin typeface="Cambria Math" panose="02040503050406030204" pitchFamily="18" charset="0"/>
                        </a:rPr>
                        <m:t>     ………(∗∗)</m:t>
                      </m:r>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522881" y="1520049"/>
                <a:ext cx="4518801" cy="400110"/>
              </a:xfrm>
              <a:prstGeom prst="rect">
                <a:avLst/>
              </a:prstGeom>
              <a:blipFill>
                <a:blip r:embed="rId4"/>
                <a:stretch>
                  <a:fillRect b="-151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522881" y="2709451"/>
                <a:ext cx="7138219" cy="70698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+72=</m:t>
                      </m:r>
                      <m:d>
                        <m:dPr>
                          <m:ctrlPr>
                            <a:rPr lang="en-US" i="1">
                              <a:latin typeface="Cambria Math" panose="02040503050406030204" pitchFamily="18" charset="0"/>
                            </a:rPr>
                          </m:ctrlPr>
                        </m:dPr>
                        <m:e>
                          <m:r>
                            <a:rPr lang="en-US" i="1">
                              <a:latin typeface="Cambria Math" panose="02040503050406030204" pitchFamily="18" charset="0"/>
                            </a:rPr>
                            <m:t>𝑆</m:t>
                          </m:r>
                          <m:r>
                            <a:rPr lang="en-US" i="1">
                              <a:latin typeface="Cambria Math" panose="02040503050406030204" pitchFamily="18" charset="0"/>
                            </a:rPr>
                            <m:t>+6</m:t>
                          </m:r>
                        </m:e>
                      </m:d>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𝑆</m:t>
                              </m:r>
                            </m:e>
                            <m:sup>
                              <m:r>
                                <a:rPr lang="en-US" i="1">
                                  <a:latin typeface="Cambria Math" panose="02040503050406030204" pitchFamily="18" charset="0"/>
                                </a:rPr>
                                <m:t>2</m:t>
                              </m:r>
                            </m:sup>
                          </m:sSup>
                          <m:r>
                            <a:rPr lang="en-US" i="1">
                              <a:latin typeface="Cambria Math" panose="02040503050406030204" pitchFamily="18" charset="0"/>
                            </a:rPr>
                            <m:t>+12</m:t>
                          </m:r>
                        </m:e>
                      </m:d>
                      <m:r>
                        <a:rPr lang="en-US" i="1">
                          <a:latin typeface="Cambria Math" panose="02040503050406030204" pitchFamily="18" charset="0"/>
                        </a:rPr>
                        <m:t>=0</m:t>
                      </m:r>
                      <m:r>
                        <a:rPr lang="en-US" b="0" i="1" smtClean="0">
                          <a:latin typeface="Cambria Math" panose="02040503050406030204" pitchFamily="18" charset="0"/>
                        </a:rPr>
                        <m:t>   </m:t>
                      </m:r>
                    </m:oMath>
                  </m:oMathPara>
                </a14:m>
                <a:endParaRPr lang="en-US" dirty="0"/>
              </a:p>
              <a:p>
                <a:endParaRPr lang="en-US" sz="2000" dirty="0"/>
              </a:p>
            </p:txBody>
          </p:sp>
        </mc:Choice>
        <mc:Fallback xmlns="">
          <p:sp>
            <p:nvSpPr>
              <p:cNvPr id="9" name="Rectangle 8"/>
              <p:cNvSpPr>
                <a:spLocks noRot="1" noChangeAspect="1" noMove="1" noResize="1" noEditPoints="1" noAdjustHandles="1" noChangeArrowheads="1" noChangeShapeType="1" noTextEdit="1"/>
              </p:cNvSpPr>
              <p:nvPr/>
            </p:nvSpPr>
            <p:spPr>
              <a:xfrm>
                <a:off x="522881" y="2709451"/>
                <a:ext cx="7138219" cy="70698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26807" y="2089067"/>
                <a:ext cx="4267002" cy="307777"/>
              </a:xfrm>
              <a:prstGeom prst="rect">
                <a:avLst/>
              </a:prstGeom>
              <a:noFill/>
            </p:spPr>
            <p:txBody>
              <a:bodyPr wrap="none" lIns="0" tIns="0" rIns="0" bIns="0" rtlCol="0">
                <a:spAutoFit/>
              </a:bodyPr>
              <a:lstStyle/>
              <a:p>
                <a14:m>
                  <m:oMath xmlns:m="http://schemas.openxmlformats.org/officeDocument/2006/math">
                    <m:r>
                      <a:rPr lang="en-US" sz="2000" b="0" i="1" smtClean="0">
                        <a:latin typeface="Cambria Math" panose="02040503050406030204" pitchFamily="18" charset="0"/>
                      </a:rPr>
                      <m:t>𝑁𝑜𝑡𝑒</m:t>
                    </m:r>
                    <m:r>
                      <a:rPr lang="en-US" sz="2000" b="0" i="1" smtClean="0">
                        <a:latin typeface="Cambria Math" panose="02040503050406030204" pitchFamily="18" charset="0"/>
                      </a:rPr>
                      <m:t> </m:t>
                    </m:r>
                    <m:r>
                      <a:rPr lang="en-US" sz="2000" b="0" i="1" smtClean="0">
                        <a:latin typeface="Cambria Math" panose="02040503050406030204" pitchFamily="18" charset="0"/>
                      </a:rPr>
                      <m:t>𝑡h𝑎𝑡</m:t>
                    </m:r>
                    <m:sSub>
                      <m:sSubPr>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b="0" i="1" smtClean="0">
                            <a:latin typeface="Cambria Math" panose="02040503050406030204" pitchFamily="18" charset="0"/>
                            <a:ea typeface="Times New Roman" panose="02020603050405020304" pitchFamily="18" charset="0"/>
                            <a:cs typeface="Times New Roman" panose="02020603050405020304" pitchFamily="18" charset="0"/>
                          </a:rPr>
                          <m:t>     </m:t>
                        </m:r>
                        <m:r>
                          <a:rPr lang="en-US" sz="2000" i="1">
                            <a:latin typeface="Cambria Math" panose="02040503050406030204" pitchFamily="18" charset="0"/>
                            <a:ea typeface="Times New Roman" panose="02020603050405020304" pitchFamily="18" charset="0"/>
                            <a:cs typeface="Times New Roman" panose="02020603050405020304" pitchFamily="18" charset="0"/>
                          </a:rPr>
                          <m:t>𝑆</m:t>
                        </m:r>
                      </m:e>
                      <m:sub>
                        <m:r>
                          <a:rPr lang="en-US" sz="2000" i="1">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latin typeface="Cambria Math" panose="02040503050406030204" pitchFamily="18" charset="0"/>
                        <a:ea typeface="Times New Roman" panose="02020603050405020304" pitchFamily="18" charset="0"/>
                        <a:cs typeface="Times New Roman" panose="02020603050405020304" pitchFamily="18" charset="0"/>
                      </a:rPr>
                      <m:t>=−6</m:t>
                    </m:r>
                  </m:oMath>
                </a14:m>
                <a:r>
                  <a:rPr lang="en-US" sz="2000" dirty="0" smtClean="0"/>
                  <a:t>      satisfies Eq.(**)</a:t>
                </a:r>
                <a:endParaRPr lang="en-US" sz="2000" dirty="0"/>
              </a:p>
            </p:txBody>
          </p:sp>
        </mc:Choice>
        <mc:Fallback xmlns="">
          <p:sp>
            <p:nvSpPr>
              <p:cNvPr id="10" name="TextBox 9"/>
              <p:cNvSpPr txBox="1">
                <a:spLocks noRot="1" noChangeAspect="1" noMove="1" noResize="1" noEditPoints="1" noAdjustHandles="1" noChangeArrowheads="1" noChangeShapeType="1" noTextEdit="1"/>
              </p:cNvSpPr>
              <p:nvPr/>
            </p:nvSpPr>
            <p:spPr>
              <a:xfrm>
                <a:off x="626807" y="2089067"/>
                <a:ext cx="4267002" cy="307777"/>
              </a:xfrm>
              <a:prstGeom prst="rect">
                <a:avLst/>
              </a:prstGeom>
              <a:blipFill>
                <a:blip r:embed="rId6"/>
                <a:stretch>
                  <a:fillRect l="-2143" t="-26000" r="-2857"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626807" y="3416439"/>
                <a:ext cx="10540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1</m:t>
                          </m:r>
                        </m:sub>
                      </m:sSub>
                      <m:r>
                        <a:rPr lang="en-US" b="0" i="1" smtClean="0">
                          <a:latin typeface="Cambria Math" panose="02040503050406030204" pitchFamily="18" charset="0"/>
                        </a:rPr>
                        <m:t>=−6</m:t>
                      </m:r>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626807" y="3416439"/>
                <a:ext cx="1054006"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522881" y="3938761"/>
                <a:ext cx="163192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𝑆</m:t>
                              </m:r>
                            </m:e>
                            <m:sup>
                              <m:r>
                                <a:rPr lang="en-US">
                                  <a:latin typeface="Cambria Math" panose="02040503050406030204" pitchFamily="18" charset="0"/>
                                </a:rPr>
                                <m:t>2</m:t>
                              </m:r>
                            </m:sup>
                          </m:sSup>
                          <m:r>
                            <a:rPr lang="en-US">
                              <a:latin typeface="Cambria Math" panose="02040503050406030204" pitchFamily="18" charset="0"/>
                            </a:rPr>
                            <m:t>+12</m:t>
                          </m:r>
                        </m:e>
                      </m:d>
                      <m:r>
                        <a:rPr lang="en-US">
                          <a:latin typeface="Cambria Math" panose="02040503050406030204" pitchFamily="18" charset="0"/>
                        </a:rPr>
                        <m:t>=0</m:t>
                      </m:r>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522881" y="3938761"/>
                <a:ext cx="1631921"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522881" y="4408500"/>
                <a:ext cx="2466957" cy="526234"/>
              </a:xfrm>
              <a:prstGeom prst="rect">
                <a:avLst/>
              </a:prstGeom>
            </p:spPr>
            <p:txBody>
              <a:bodyPr wrap="non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latin typeface="Cambria Math" panose="02040503050406030204" pitchFamily="18" charset="0"/>
                              <a:ea typeface="Times New Roman" panose="02020603050405020304" pitchFamily="18" charset="0"/>
                              <a:cs typeface="Times New Roman" panose="02020603050405020304" pitchFamily="18" charset="0"/>
                            </a:rPr>
                            <m:t>𝑆</m:t>
                          </m:r>
                        </m:e>
                        <m:sub>
                          <m:r>
                            <a:rPr lang="en-US" i="1">
                              <a:latin typeface="Cambria Math" panose="02040503050406030204" pitchFamily="18" charset="0"/>
                              <a:ea typeface="Times New Roman" panose="02020603050405020304" pitchFamily="18" charset="0"/>
                              <a:cs typeface="Times New Roman" panose="02020603050405020304" pitchFamily="18" charset="0"/>
                            </a:rPr>
                            <m:t>2.3</m:t>
                          </m:r>
                        </m:sub>
                      </m:sSub>
                      <m:r>
                        <a:rPr lang="en-US" i="1">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i="1">
                              <a:latin typeface="Cambria Math" panose="02040503050406030204" pitchFamily="18" charset="0"/>
                              <a:ea typeface="Times New Roman" panose="02020603050405020304" pitchFamily="18" charset="0"/>
                              <a:cs typeface="Times New Roman" panose="02020603050405020304" pitchFamily="18" charset="0"/>
                            </a:rPr>
                            <m:t>−12</m:t>
                          </m:r>
                        </m:e>
                      </m:rad>
                      <m:r>
                        <a:rPr lang="en-US" i="1">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i="1">
                              <a:latin typeface="Cambria Math" panose="02040503050406030204" pitchFamily="18" charset="0"/>
                              <a:ea typeface="Times New Roman" panose="02020603050405020304" pitchFamily="18" charset="0"/>
                              <a:cs typeface="Times New Roman" panose="02020603050405020304" pitchFamily="18" charset="0"/>
                            </a:rPr>
                            <m:t>12</m:t>
                          </m:r>
                        </m:e>
                      </m:rad>
                      <m:r>
                        <a:rPr lang="en-US" b="0" i="0" smtClean="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b="0" i="0" smtClean="0">
                          <a:latin typeface="Cambria Math" panose="02040503050406030204" pitchFamily="18" charset="0"/>
                          <a:ea typeface="Times New Roman" panose="02020603050405020304" pitchFamily="18" charset="0"/>
                          <a:cs typeface="Times New Roman" panose="02020603050405020304" pitchFamily="18" charset="0"/>
                        </a:rPr>
                        <m:t>j</m:t>
                      </m:r>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13" name="Rectangle 12"/>
              <p:cNvSpPr>
                <a:spLocks noRot="1" noChangeAspect="1" noMove="1" noResize="1" noEditPoints="1" noAdjustHandles="1" noChangeArrowheads="1" noChangeShapeType="1" noTextEdit="1"/>
              </p:cNvSpPr>
              <p:nvPr/>
            </p:nvSpPr>
            <p:spPr>
              <a:xfrm>
                <a:off x="522881" y="4408500"/>
                <a:ext cx="2466957" cy="526234"/>
              </a:xfrm>
              <a:prstGeom prst="rect">
                <a:avLst/>
              </a:prstGeom>
              <a:blipFill>
                <a:blip r:embed="rId9"/>
                <a:stretch>
                  <a:fillRect/>
                </a:stretch>
              </a:blipFill>
            </p:spPr>
            <p:txBody>
              <a:bodyPr/>
              <a:lstStyle/>
              <a:p>
                <a:r>
                  <a:rPr lang="en-US">
                    <a:noFill/>
                  </a:rPr>
                  <a:t> </a:t>
                </a:r>
              </a:p>
            </p:txBody>
          </p:sp>
        </mc:Fallback>
      </mc:AlternateContent>
      <p:sp>
        <p:nvSpPr>
          <p:cNvPr id="14" name="TextBox 13"/>
          <p:cNvSpPr txBox="1"/>
          <p:nvPr/>
        </p:nvSpPr>
        <p:spPr>
          <a:xfrm>
            <a:off x="626806" y="4934734"/>
            <a:ext cx="10950677" cy="400110"/>
          </a:xfrm>
          <a:prstGeom prst="rect">
            <a:avLst/>
          </a:prstGeom>
          <a:noFill/>
        </p:spPr>
        <p:txBody>
          <a:bodyPr wrap="square" rtlCol="0">
            <a:spAutoFit/>
          </a:bodyPr>
          <a:lstStyle/>
          <a:p>
            <a:r>
              <a:rPr lang="en-US" sz="2000" i="1" dirty="0" smtClean="0">
                <a:solidFill>
                  <a:srgbClr val="FF0000"/>
                </a:solidFill>
              </a:rPr>
              <a:t>One root is </a:t>
            </a:r>
            <a:r>
              <a:rPr lang="en-US" sz="2000" i="1" u="sng" dirty="0" smtClean="0">
                <a:solidFill>
                  <a:srgbClr val="FF0000"/>
                </a:solidFill>
              </a:rPr>
              <a:t>negative real </a:t>
            </a:r>
            <a:r>
              <a:rPr lang="en-US" sz="2000" i="1" dirty="0" smtClean="0">
                <a:solidFill>
                  <a:srgbClr val="FF0000"/>
                </a:solidFill>
              </a:rPr>
              <a:t>and the other two roots are </a:t>
            </a:r>
            <a:r>
              <a:rPr lang="en-US" sz="2000" i="1" u="sng" dirty="0" smtClean="0">
                <a:solidFill>
                  <a:srgbClr val="FF0000"/>
                </a:solidFill>
              </a:rPr>
              <a:t>pure imaginary </a:t>
            </a:r>
            <a:r>
              <a:rPr lang="en-US" sz="2000" i="1" dirty="0" smtClean="0">
                <a:solidFill>
                  <a:srgbClr val="FF0000"/>
                </a:solidFill>
              </a:rPr>
              <a:t>, so the system is critically stable </a:t>
            </a:r>
            <a:endParaRPr lang="en-US" sz="2000" i="1" dirty="0">
              <a:solidFill>
                <a:srgbClr val="FF0000"/>
              </a:solidFill>
            </a:endParaRPr>
          </a:p>
        </p:txBody>
      </p:sp>
      <p:sp>
        <p:nvSpPr>
          <p:cNvPr id="15" name="TextBox 14"/>
          <p:cNvSpPr txBox="1"/>
          <p:nvPr/>
        </p:nvSpPr>
        <p:spPr>
          <a:xfrm>
            <a:off x="626806" y="5445487"/>
            <a:ext cx="11142406" cy="400110"/>
          </a:xfrm>
          <a:prstGeom prst="rect">
            <a:avLst/>
          </a:prstGeom>
          <a:noFill/>
        </p:spPr>
        <p:txBody>
          <a:bodyPr wrap="square" rtlCol="0">
            <a:spAutoFit/>
          </a:bodyPr>
          <a:lstStyle/>
          <a:p>
            <a:r>
              <a:rPr lang="en-US" sz="2000" dirty="0" smtClean="0"/>
              <a:t>The value of Kc that make the system critically stable is called  maximum </a:t>
            </a:r>
            <a:r>
              <a:rPr lang="en-US" sz="2000" dirty="0" err="1" smtClean="0"/>
              <a:t>K</a:t>
            </a:r>
            <a:r>
              <a:rPr lang="en-US" sz="2000" baseline="-25000" dirty="0" err="1" smtClean="0"/>
              <a:t>c,max</a:t>
            </a:r>
            <a:r>
              <a:rPr lang="en-US" sz="2000" dirty="0" smtClean="0"/>
              <a:t>  or critical  K</a:t>
            </a:r>
            <a:r>
              <a:rPr lang="en-US" sz="2000" baseline="-25000" dirty="0" smtClean="0"/>
              <a:t>c, </a:t>
            </a:r>
            <a:r>
              <a:rPr lang="en-US" sz="2000" baseline="-25000" dirty="0" err="1" smtClean="0"/>
              <a:t>crit</a:t>
            </a:r>
            <a:r>
              <a:rPr lang="en-US" sz="2000" dirty="0" smtClean="0"/>
              <a:t> .</a:t>
            </a:r>
            <a:endParaRPr lang="en-US" sz="2000" baseline="-25000" dirty="0"/>
          </a:p>
        </p:txBody>
      </p:sp>
      <mc:AlternateContent xmlns:mc="http://schemas.openxmlformats.org/markup-compatibility/2006" xmlns:a14="http://schemas.microsoft.com/office/drawing/2010/main">
        <mc:Choice Requires="a14">
          <p:sp>
            <p:nvSpPr>
              <p:cNvPr id="16" name="TextBox 15"/>
              <p:cNvSpPr txBox="1"/>
              <p:nvPr/>
            </p:nvSpPr>
            <p:spPr>
              <a:xfrm>
                <a:off x="748070" y="6079351"/>
                <a:ext cx="1499513" cy="3855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𝐾</m:t>
                          </m:r>
                        </m:e>
                        <m:sub>
                          <m:r>
                            <a:rPr lang="en-US" sz="2400" b="0" i="1" smtClean="0">
                              <a:latin typeface="Cambria Math" panose="02040503050406030204" pitchFamily="18" charset="0"/>
                            </a:rPr>
                            <m:t>𝑐</m:t>
                          </m:r>
                          <m:r>
                            <a:rPr lang="en-US" sz="2400" b="0" i="1" smtClean="0">
                              <a:latin typeface="Cambria Math" panose="02040503050406030204" pitchFamily="18" charset="0"/>
                            </a:rPr>
                            <m:t>, </m:t>
                          </m:r>
                          <m:r>
                            <a:rPr lang="en-US" sz="2400" b="0" i="1" smtClean="0">
                              <a:latin typeface="Cambria Math" panose="02040503050406030204" pitchFamily="18" charset="0"/>
                            </a:rPr>
                            <m:t>𝑚𝑎𝑥</m:t>
                          </m:r>
                        </m:sub>
                      </m:sSub>
                      <m:r>
                        <a:rPr lang="en-US" sz="2400" b="0" i="1" smtClean="0">
                          <a:latin typeface="Cambria Math" panose="02040503050406030204" pitchFamily="18" charset="0"/>
                        </a:rPr>
                        <m:t>=8</m:t>
                      </m:r>
                    </m:oMath>
                  </m:oMathPara>
                </a14:m>
                <a:endParaRPr lang="en-US"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48070" y="6079351"/>
                <a:ext cx="1499513" cy="385555"/>
              </a:xfrm>
              <a:prstGeom prst="rect">
                <a:avLst/>
              </a:prstGeom>
              <a:blipFill>
                <a:blip r:embed="rId10"/>
                <a:stretch>
                  <a:fillRect l="-4472" r="-4472" b="-6250"/>
                </a:stretch>
              </a:blipFill>
            </p:spPr>
            <p:txBody>
              <a:bodyPr/>
              <a:lstStyle/>
              <a:p>
                <a:r>
                  <a:rPr lang="en-US">
                    <a:noFill/>
                  </a:rPr>
                  <a:t> </a:t>
                </a:r>
              </a:p>
            </p:txBody>
          </p:sp>
        </mc:Fallback>
      </mc:AlternateContent>
      <p:grpSp>
        <p:nvGrpSpPr>
          <p:cNvPr id="18" name="Group 17"/>
          <p:cNvGrpSpPr/>
          <p:nvPr/>
        </p:nvGrpSpPr>
        <p:grpSpPr>
          <a:xfrm>
            <a:off x="7509572" y="2089067"/>
            <a:ext cx="2975794" cy="1081754"/>
            <a:chOff x="-344615" y="0"/>
            <a:chExt cx="4014430" cy="1072824"/>
          </a:xfrm>
        </p:grpSpPr>
        <p:grpSp>
          <p:nvGrpSpPr>
            <p:cNvPr id="28" name="Group 27"/>
            <p:cNvGrpSpPr/>
            <p:nvPr/>
          </p:nvGrpSpPr>
          <p:grpSpPr>
            <a:xfrm>
              <a:off x="0" y="0"/>
              <a:ext cx="3669815" cy="1072824"/>
              <a:chOff x="0" y="0"/>
              <a:chExt cx="3669815" cy="957212"/>
            </a:xfrm>
          </p:grpSpPr>
          <p:cxnSp>
            <p:nvCxnSpPr>
              <p:cNvPr id="30" name="Elbow Connector 29"/>
              <p:cNvCxnSpPr/>
              <p:nvPr/>
            </p:nvCxnSpPr>
            <p:spPr>
              <a:xfrm flipH="1">
                <a:off x="0" y="381212"/>
                <a:ext cx="3669815" cy="576000"/>
              </a:xfrm>
              <a:prstGeom prst="bentConnector3">
                <a:avLst>
                  <a:gd name="adj1" fmla="val 73191"/>
                </a:avLst>
              </a:prstGeom>
              <a:noFill/>
              <a:ln w="1905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31" name="Text Box 35"/>
                  <p:cNvSpPr txBox="1"/>
                  <p:nvPr/>
                </p:nvSpPr>
                <p:spPr>
                  <a:xfrm>
                    <a:off x="1105935" y="0"/>
                    <a:ext cx="1624066" cy="342900"/>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pPr>
                            <m:e>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e>
                            <m:sup>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2</m:t>
                              </m:r>
                            </m:sup>
                          </m:sSup>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+12</m:t>
                          </m:r>
                        </m:oMath>
                      </m:oMathPara>
                    </a14:m>
                    <a:endParaRPr lang="en-US" sz="1600" dirty="0">
                      <a:effectLst/>
                      <a:latin typeface="Times New Roman" panose="02020603050405020304" pitchFamily="18" charset="0"/>
                      <a:ea typeface="Times New Roman" panose="02020603050405020304" pitchFamily="18" charset="0"/>
                    </a:endParaRPr>
                  </a:p>
                </p:txBody>
              </p:sp>
            </mc:Choice>
            <mc:Fallback xmlns="">
              <p:sp>
                <p:nvSpPr>
                  <p:cNvPr id="31" name="Text Box 35"/>
                  <p:cNvSpPr txBox="1">
                    <a:spLocks noRot="1" noChangeAspect="1" noMove="1" noResize="1" noEditPoints="1" noAdjustHandles="1" noChangeArrowheads="1" noChangeShapeType="1" noTextEdit="1"/>
                  </p:cNvSpPr>
                  <p:nvPr/>
                </p:nvSpPr>
                <p:spPr>
                  <a:xfrm>
                    <a:off x="1105935" y="0"/>
                    <a:ext cx="1624066" cy="342900"/>
                  </a:xfrm>
                  <a:prstGeom prst="rect">
                    <a:avLst/>
                  </a:prstGeom>
                  <a:blipFill>
                    <a:blip r:embed="rId11"/>
                    <a:stretch>
                      <a:fillRect/>
                    </a:stretch>
                  </a:blipFill>
                  <a:ln w="6350">
                    <a:noFill/>
                  </a:ln>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9" name="Text Box 33"/>
                <p:cNvSpPr txBox="1"/>
                <p:nvPr/>
              </p:nvSpPr>
              <p:spPr>
                <a:xfrm>
                  <a:off x="-344615" y="597483"/>
                  <a:ext cx="1310351" cy="394169"/>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+6</m:t>
                        </m:r>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29" name="Text Box 33"/>
                <p:cNvSpPr txBox="1">
                  <a:spLocks noRot="1" noChangeAspect="1" noMove="1" noResize="1" noEditPoints="1" noAdjustHandles="1" noChangeArrowheads="1" noChangeShapeType="1" noTextEdit="1"/>
                </p:cNvSpPr>
                <p:nvPr/>
              </p:nvSpPr>
              <p:spPr>
                <a:xfrm>
                  <a:off x="-344615" y="597483"/>
                  <a:ext cx="1310351" cy="394169"/>
                </a:xfrm>
                <a:prstGeom prst="rect">
                  <a:avLst/>
                </a:prstGeom>
                <a:blipFill>
                  <a:blip r:embed="rId12"/>
                  <a:stretch>
                    <a:fillRect/>
                  </a:stretch>
                </a:blipFill>
                <a:ln w="6350">
                  <a:noFill/>
                </a:ln>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9" name="Text Box 45"/>
              <p:cNvSpPr txBox="1"/>
              <p:nvPr/>
            </p:nvSpPr>
            <p:spPr>
              <a:xfrm>
                <a:off x="9284953" y="3997242"/>
                <a:ext cx="381275" cy="240107"/>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0     0</m:t>
                      </m:r>
                    </m:oMath>
                  </m:oMathPara>
                </a14:m>
                <a:endParaRPr lang="en-US" dirty="0">
                  <a:effectLst/>
                  <a:latin typeface="Times New Roman" panose="02020603050405020304" pitchFamily="18" charset="0"/>
                  <a:ea typeface="Times New Roman" panose="02020603050405020304" pitchFamily="18" charset="0"/>
                </a:endParaRPr>
              </a:p>
            </p:txBody>
          </p:sp>
        </mc:Choice>
        <mc:Fallback xmlns="">
          <p:sp>
            <p:nvSpPr>
              <p:cNvPr id="19" name="Text Box 45"/>
              <p:cNvSpPr txBox="1">
                <a:spLocks noRot="1" noChangeAspect="1" noMove="1" noResize="1" noEditPoints="1" noAdjustHandles="1" noChangeArrowheads="1" noChangeShapeType="1" noTextEdit="1"/>
              </p:cNvSpPr>
              <p:nvPr/>
            </p:nvSpPr>
            <p:spPr>
              <a:xfrm>
                <a:off x="9284953" y="3997242"/>
                <a:ext cx="381275" cy="240107"/>
              </a:xfrm>
              <a:prstGeom prst="rect">
                <a:avLst/>
              </a:prstGeom>
              <a:blipFill>
                <a:blip r:embed="rId13"/>
                <a:stretch>
                  <a:fillRect r="-38095" b="-2564"/>
                </a:stretch>
              </a:blipFill>
              <a:ln w="6350">
                <a:noFill/>
              </a:ln>
            </p:spPr>
            <p:txBody>
              <a:bodyPr/>
              <a:lstStyle/>
              <a:p>
                <a:r>
                  <a:rPr lang="en-US">
                    <a:noFill/>
                  </a:rPr>
                  <a:t> </a:t>
                </a:r>
              </a:p>
            </p:txBody>
          </p:sp>
        </mc:Fallback>
      </mc:AlternateContent>
      <p:grpSp>
        <p:nvGrpSpPr>
          <p:cNvPr id="20" name="Group 19"/>
          <p:cNvGrpSpPr/>
          <p:nvPr/>
        </p:nvGrpSpPr>
        <p:grpSpPr>
          <a:xfrm>
            <a:off x="8654624" y="3253564"/>
            <a:ext cx="2023208" cy="660879"/>
            <a:chOff x="1200093" y="1154885"/>
            <a:chExt cx="2729364" cy="655424"/>
          </a:xfrm>
        </p:grpSpPr>
        <mc:AlternateContent xmlns:mc="http://schemas.openxmlformats.org/markup-compatibility/2006" xmlns:a14="http://schemas.microsoft.com/office/drawing/2010/main">
          <mc:Choice Requires="a14">
            <p:sp>
              <p:nvSpPr>
                <p:cNvPr id="25" name="Text Box 38"/>
                <p:cNvSpPr txBox="1"/>
                <p:nvPr/>
              </p:nvSpPr>
              <p:spPr>
                <a:xfrm>
                  <a:off x="1200093" y="1154885"/>
                  <a:ext cx="2729364" cy="210816"/>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0+12</m:t>
                        </m:r>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+72</m:t>
                        </m:r>
                      </m:oMath>
                    </m:oMathPara>
                  </a14:m>
                  <a:endParaRPr lang="en-US" sz="1600" dirty="0">
                    <a:effectLst/>
                    <a:latin typeface="Times New Roman" panose="02020603050405020304" pitchFamily="18" charset="0"/>
                    <a:ea typeface="Times New Roman" panose="02020603050405020304" pitchFamily="18" charset="0"/>
                  </a:endParaRPr>
                </a:p>
              </p:txBody>
            </p:sp>
          </mc:Choice>
          <mc:Fallback xmlns="">
            <p:sp>
              <p:nvSpPr>
                <p:cNvPr id="25" name="Text Box 38"/>
                <p:cNvSpPr txBox="1">
                  <a:spLocks noRot="1" noChangeAspect="1" noMove="1" noResize="1" noEditPoints="1" noAdjustHandles="1" noChangeArrowheads="1" noChangeShapeType="1" noTextEdit="1"/>
                </p:cNvSpPr>
                <p:nvPr/>
              </p:nvSpPr>
              <p:spPr>
                <a:xfrm>
                  <a:off x="1200093" y="1154885"/>
                  <a:ext cx="2729364" cy="210816"/>
                </a:xfrm>
                <a:prstGeom prst="rect">
                  <a:avLst/>
                </a:prstGeom>
                <a:blipFill>
                  <a:blip r:embed="rId14"/>
                  <a:stretch>
                    <a:fillRect b="-17143"/>
                  </a:stretch>
                </a:blipFill>
                <a:ln w="63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 Box 39"/>
                <p:cNvSpPr txBox="1"/>
                <p:nvPr/>
              </p:nvSpPr>
              <p:spPr>
                <a:xfrm>
                  <a:off x="1424013" y="1521023"/>
                  <a:ext cx="2021263" cy="222656"/>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∓12</m:t>
                        </m:r>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∓72</m:t>
                        </m:r>
                      </m:oMath>
                    </m:oMathPara>
                  </a14:m>
                  <a:endParaRPr lang="en-US" sz="1600" dirty="0">
                    <a:effectLst/>
                    <a:latin typeface="Times New Roman" panose="02020603050405020304" pitchFamily="18" charset="0"/>
                    <a:ea typeface="Times New Roman" panose="02020603050405020304" pitchFamily="18" charset="0"/>
                  </a:endParaRPr>
                </a:p>
              </p:txBody>
            </p:sp>
          </mc:Choice>
          <mc:Fallback xmlns="">
            <p:sp>
              <p:nvSpPr>
                <p:cNvPr id="26" name="Text Box 39"/>
                <p:cNvSpPr txBox="1">
                  <a:spLocks noRot="1" noChangeAspect="1" noMove="1" noResize="1" noEditPoints="1" noAdjustHandles="1" noChangeArrowheads="1" noChangeShapeType="1" noTextEdit="1"/>
                </p:cNvSpPr>
                <p:nvPr/>
              </p:nvSpPr>
              <p:spPr>
                <a:xfrm>
                  <a:off x="1424013" y="1521023"/>
                  <a:ext cx="2021263" cy="222656"/>
                </a:xfrm>
                <a:prstGeom prst="rect">
                  <a:avLst/>
                </a:prstGeom>
                <a:blipFill>
                  <a:blip r:embed="rId15"/>
                  <a:stretch>
                    <a:fillRect b="-10811"/>
                  </a:stretch>
                </a:blipFill>
                <a:ln w="6350">
                  <a:noFill/>
                </a:ln>
              </p:spPr>
              <p:txBody>
                <a:bodyPr/>
                <a:lstStyle/>
                <a:p>
                  <a:r>
                    <a:rPr lang="en-US">
                      <a:noFill/>
                    </a:rPr>
                    <a:t> </a:t>
                  </a:r>
                </a:p>
              </p:txBody>
            </p:sp>
          </mc:Fallback>
        </mc:AlternateContent>
        <p:cxnSp>
          <p:nvCxnSpPr>
            <p:cNvPr id="27" name="Straight Connector 26"/>
            <p:cNvCxnSpPr/>
            <p:nvPr/>
          </p:nvCxnSpPr>
          <p:spPr>
            <a:xfrm>
              <a:off x="1383901" y="1810309"/>
              <a:ext cx="1763395" cy="0"/>
            </a:xfrm>
            <a:prstGeom prst="line">
              <a:avLst/>
            </a:prstGeom>
            <a:noFill/>
            <a:ln w="19050" cap="flat" cmpd="sng" algn="ctr">
              <a:solidFill>
                <a:sysClr val="windowText" lastClr="000000"/>
              </a:solidFill>
              <a:prstDash val="solid"/>
              <a:miter lim="800000"/>
            </a:ln>
            <a:effectLst/>
          </p:spPr>
        </p:cxnSp>
      </p:grpSp>
      <p:grpSp>
        <p:nvGrpSpPr>
          <p:cNvPr id="21" name="Group 20"/>
          <p:cNvGrpSpPr/>
          <p:nvPr/>
        </p:nvGrpSpPr>
        <p:grpSpPr>
          <a:xfrm>
            <a:off x="8584827" y="2594184"/>
            <a:ext cx="2446967" cy="740010"/>
            <a:chOff x="1168898" y="500947"/>
            <a:chExt cx="2481186" cy="733901"/>
          </a:xfrm>
        </p:grpSpPr>
        <mc:AlternateContent xmlns:mc="http://schemas.openxmlformats.org/markup-compatibility/2006" xmlns:a14="http://schemas.microsoft.com/office/drawing/2010/main">
          <mc:Choice Requires="a14">
            <p:sp>
              <p:nvSpPr>
                <p:cNvPr id="22" name="Text Box 34"/>
                <p:cNvSpPr txBox="1"/>
                <p:nvPr/>
              </p:nvSpPr>
              <p:spPr>
                <a:xfrm>
                  <a:off x="1397697" y="500947"/>
                  <a:ext cx="2252387" cy="342900"/>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pPr>
                          <m:e>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e>
                          <m:sup>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3</m:t>
                            </m:r>
                          </m:sup>
                        </m:sSup>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+6</m:t>
                        </m:r>
                        <m:sSup>
                          <m:sSupPr>
                            <m:ctrlP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pPr>
                          <m:e>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e>
                          <m:sup>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2</m:t>
                            </m:r>
                          </m:sup>
                        </m:sSup>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+12</m:t>
                        </m:r>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𝑆</m:t>
                        </m:r>
                        <m:r>
                          <a:rPr lang="en-US" sz="16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+72</m:t>
                        </m:r>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22" name="Text Box 34"/>
                <p:cNvSpPr txBox="1">
                  <a:spLocks noRot="1" noChangeAspect="1" noMove="1" noResize="1" noEditPoints="1" noAdjustHandles="1" noChangeArrowheads="1" noChangeShapeType="1" noTextEdit="1"/>
                </p:cNvSpPr>
                <p:nvPr/>
              </p:nvSpPr>
              <p:spPr>
                <a:xfrm>
                  <a:off x="1397697" y="500947"/>
                  <a:ext cx="2252387" cy="342900"/>
                </a:xfrm>
                <a:prstGeom prst="rect">
                  <a:avLst/>
                </a:prstGeom>
                <a:blipFill>
                  <a:blip r:embed="rId16"/>
                  <a:stretch>
                    <a:fillRect/>
                  </a:stretch>
                </a:blipFill>
                <a:ln w="63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 Box 36"/>
                <p:cNvSpPr txBox="1"/>
                <p:nvPr/>
              </p:nvSpPr>
              <p:spPr>
                <a:xfrm>
                  <a:off x="1168898" y="825273"/>
                  <a:ext cx="1637061" cy="409575"/>
                </a:xfrm>
                <a:prstGeom prst="rect">
                  <a:avLst/>
                </a:prstGeom>
                <a:solidFill>
                  <a:sysClr val="window" lastClr="FFFFFF"/>
                </a:solidFill>
                <a:ln w="6350">
                  <a:no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sSupPr>
                          <m:e>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e>
                          <m:sup>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3</m:t>
                            </m:r>
                          </m:sup>
                        </m:sSup>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∓6</m:t>
                        </m:r>
                        <m:sSup>
                          <m:sSupPr>
                            <m:ctrlP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sSupPr>
                          <m:e>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e>
                          <m:sup>
                            <m:r>
                              <a:rPr lang="en-US" sz="1600" i="1" kern="1200">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sup>
                        </m:sSup>
                      </m:oMath>
                    </m:oMathPara>
                  </a14:m>
                  <a:endParaRPr lang="en-US" sz="1400" dirty="0">
                    <a:effectLst/>
                    <a:latin typeface="Times New Roman" panose="02020603050405020304" pitchFamily="18" charset="0"/>
                    <a:ea typeface="Times New Roman" panose="02020603050405020304" pitchFamily="18" charset="0"/>
                  </a:endParaRPr>
                </a:p>
              </p:txBody>
            </p:sp>
          </mc:Choice>
          <mc:Fallback xmlns="">
            <p:sp>
              <p:nvSpPr>
                <p:cNvPr id="23" name="Text Box 36"/>
                <p:cNvSpPr txBox="1">
                  <a:spLocks noRot="1" noChangeAspect="1" noMove="1" noResize="1" noEditPoints="1" noAdjustHandles="1" noChangeArrowheads="1" noChangeShapeType="1" noTextEdit="1"/>
                </p:cNvSpPr>
                <p:nvPr/>
              </p:nvSpPr>
              <p:spPr>
                <a:xfrm>
                  <a:off x="1168898" y="825273"/>
                  <a:ext cx="1637061" cy="409575"/>
                </a:xfrm>
                <a:prstGeom prst="rect">
                  <a:avLst/>
                </a:prstGeom>
                <a:blipFill>
                  <a:blip r:embed="rId17"/>
                  <a:stretch>
                    <a:fillRect/>
                  </a:stretch>
                </a:blipFill>
                <a:ln w="6350">
                  <a:noFill/>
                </a:ln>
              </p:spPr>
              <p:txBody>
                <a:bodyPr/>
                <a:lstStyle/>
                <a:p>
                  <a:r>
                    <a:rPr lang="en-US">
                      <a:noFill/>
                    </a:rPr>
                    <a:t> </a:t>
                  </a:r>
                </a:p>
              </p:txBody>
            </p:sp>
          </mc:Fallback>
        </mc:AlternateContent>
        <p:cxnSp>
          <p:nvCxnSpPr>
            <p:cNvPr id="24" name="Straight Connector 23"/>
            <p:cNvCxnSpPr/>
            <p:nvPr/>
          </p:nvCxnSpPr>
          <p:spPr>
            <a:xfrm>
              <a:off x="1359453" y="1072824"/>
              <a:ext cx="1763395" cy="0"/>
            </a:xfrm>
            <a:prstGeom prst="line">
              <a:avLst/>
            </a:prstGeom>
            <a:noFill/>
            <a:ln w="19050" cap="flat" cmpd="sng" algn="ctr">
              <a:solidFill>
                <a:sysClr val="windowText" lastClr="000000"/>
              </a:solidFill>
              <a:prstDash val="solid"/>
              <a:miter lim="800000"/>
            </a:ln>
            <a:effectLst/>
          </p:spPr>
        </p:cxnSp>
      </p:grpSp>
    </p:spTree>
    <p:extLst>
      <p:ext uri="{BB962C8B-B14F-4D97-AF65-F5344CB8AC3E}">
        <p14:creationId xmlns:p14="http://schemas.microsoft.com/office/powerpoint/2010/main" val="453469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29</a:t>
            </a:fld>
            <a:endParaRPr lang="en-US"/>
          </a:p>
        </p:txBody>
      </p:sp>
      <mc:AlternateContent xmlns:mc="http://schemas.openxmlformats.org/markup-compatibility/2006" xmlns:a14="http://schemas.microsoft.com/office/drawing/2010/main">
        <mc:Choice Requires="a14">
          <p:sp>
            <p:nvSpPr>
              <p:cNvPr id="3" name="TextBox 2"/>
              <p:cNvSpPr txBox="1"/>
              <p:nvPr/>
            </p:nvSpPr>
            <p:spPr>
              <a:xfrm>
                <a:off x="572727" y="502051"/>
                <a:ext cx="11196485" cy="1654877"/>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Kc,max  make the system to be critically stable and then the response will oscillate sinusoidal</a:t>
                </a:r>
              </a:p>
              <a:p>
                <a:r>
                  <a:rPr lang="en-US" sz="2000" dirty="0" smtClean="0">
                    <a:latin typeface="Times New Roman" panose="02020603050405020304" pitchFamily="18" charset="0"/>
                    <a:cs typeface="Times New Roman" panose="02020603050405020304" pitchFamily="18" charset="0"/>
                  </a:rPr>
                  <a:t> as shown in Fig. below.</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 this case , we can find the frequency of oscillation </a:t>
                </a:r>
                <a14:m>
                  <m:oMath xmlns:m="http://schemas.openxmlformats.org/officeDocument/2006/math">
                    <m:r>
                      <a:rPr lang="en-US" sz="2000" i="1" smtClean="0">
                        <a:latin typeface="Cambria Math" panose="02040503050406030204" pitchFamily="18" charset="0"/>
                        <a:ea typeface="Cambria Math" panose="02040503050406030204" pitchFamily="18" charset="0"/>
                        <a:cs typeface="Times New Roman" panose="02020603050405020304" pitchFamily="18" charset="0"/>
                      </a:rPr>
                      <m:t>𝜔</m:t>
                    </m:r>
                  </m:oMath>
                </a14:m>
                <a:r>
                  <a:rPr lang="en-US" sz="2000" dirty="0" smtClean="0">
                    <a:latin typeface="Times New Roman" panose="02020603050405020304" pitchFamily="18" charset="0"/>
                    <a:cs typeface="Times New Roman" panose="02020603050405020304" pitchFamily="18" charset="0"/>
                  </a:rPr>
                  <a:t> and the </a:t>
                </a:r>
              </a:p>
              <a:p>
                <a:r>
                  <a:rPr lang="en-US" sz="2000" dirty="0" smtClean="0">
                    <a:latin typeface="Times New Roman" panose="02020603050405020304" pitchFamily="18" charset="0"/>
                    <a:cs typeface="Times New Roman" panose="02020603050405020304" pitchFamily="18" charset="0"/>
                  </a:rPr>
                  <a:t>Time of one cycle</a:t>
                </a:r>
                <a14:m>
                  <m:oMath xmlns:m="http://schemas.openxmlformats.org/officeDocument/2006/math">
                    <m:sSub>
                      <m:sSubPr>
                        <m:ctrlPr>
                          <a:rPr lang="en-US" sz="200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𝑇</m:t>
                        </m:r>
                      </m:e>
                      <m:sub>
                        <m:r>
                          <a:rPr lang="en-US" sz="2000" b="0" i="1" smtClean="0">
                            <a:latin typeface="Cambria Math" panose="02040503050406030204" pitchFamily="18" charset="0"/>
                            <a:cs typeface="Times New Roman" panose="02020603050405020304" pitchFamily="18" charset="0"/>
                          </a:rPr>
                          <m:t>𝑝</m:t>
                        </m:r>
                      </m:sub>
                    </m:sSub>
                  </m:oMath>
                </a14:m>
                <a:r>
                  <a:rPr lang="en-US" sz="2000" dirty="0" smtClean="0">
                    <a:latin typeface="Times New Roman" panose="02020603050405020304" pitchFamily="18" charset="0"/>
                    <a:cs typeface="Times New Roman" panose="02020603050405020304" pitchFamily="18" charset="0"/>
                  </a:rPr>
                  <a:t> as well. </a:t>
                </a:r>
                <a:endParaRPr lang="en-US" sz="20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572727" y="502051"/>
                <a:ext cx="11196485" cy="1654877"/>
              </a:xfrm>
              <a:prstGeom prst="rect">
                <a:avLst/>
              </a:prstGeom>
              <a:blipFill>
                <a:blip r:embed="rId2"/>
                <a:stretch>
                  <a:fillRect l="-599" t="-1838" b="-4044"/>
                </a:stretch>
              </a:blipFill>
            </p:spPr>
            <p:txBody>
              <a:bodyPr/>
              <a:lstStyle/>
              <a:p>
                <a:r>
                  <a:rPr lang="en-US">
                    <a:noFill/>
                  </a:rPr>
                  <a:t> </a:t>
                </a:r>
              </a:p>
            </p:txBody>
          </p:sp>
        </mc:Fallback>
      </mc:AlternateContent>
      <p:grpSp>
        <p:nvGrpSpPr>
          <p:cNvPr id="5" name="Group 4"/>
          <p:cNvGrpSpPr/>
          <p:nvPr/>
        </p:nvGrpSpPr>
        <p:grpSpPr>
          <a:xfrm>
            <a:off x="6904396" y="1430594"/>
            <a:ext cx="4449404" cy="2140901"/>
            <a:chOff x="0" y="0"/>
            <a:chExt cx="6228000" cy="3297382"/>
          </a:xfrm>
        </p:grpSpPr>
        <p:cxnSp>
          <p:nvCxnSpPr>
            <p:cNvPr id="11" name="Straight Arrow Connector 10"/>
            <p:cNvCxnSpPr/>
            <p:nvPr/>
          </p:nvCxnSpPr>
          <p:spPr>
            <a:xfrm flipV="1">
              <a:off x="1330038" y="0"/>
              <a:ext cx="0" cy="32973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0" y="2036618"/>
              <a:ext cx="62280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
        <p:nvSpPr>
          <p:cNvPr id="6" name="Freeform 5"/>
          <p:cNvSpPr/>
          <p:nvPr/>
        </p:nvSpPr>
        <p:spPr>
          <a:xfrm>
            <a:off x="7874397" y="1986646"/>
            <a:ext cx="3296020" cy="1539603"/>
          </a:xfrm>
          <a:custGeom>
            <a:avLst/>
            <a:gdLst>
              <a:gd name="connsiteX0" fmla="*/ 0 w 4613564"/>
              <a:gd name="connsiteY0" fmla="*/ 1180195 h 2371272"/>
              <a:gd name="connsiteX1" fmla="*/ 374073 w 4613564"/>
              <a:gd name="connsiteY1" fmla="*/ 99540 h 2371272"/>
              <a:gd name="connsiteX2" fmla="*/ 762000 w 4613564"/>
              <a:gd name="connsiteY2" fmla="*/ 307359 h 2371272"/>
              <a:gd name="connsiteX3" fmla="*/ 1427018 w 4613564"/>
              <a:gd name="connsiteY3" fmla="*/ 2233140 h 2371272"/>
              <a:gd name="connsiteX4" fmla="*/ 2008909 w 4613564"/>
              <a:gd name="connsiteY4" fmla="*/ 1983759 h 2371272"/>
              <a:gd name="connsiteX5" fmla="*/ 2507673 w 4613564"/>
              <a:gd name="connsiteY5" fmla="*/ 113395 h 2371272"/>
              <a:gd name="connsiteX6" fmla="*/ 3103418 w 4613564"/>
              <a:gd name="connsiteY6" fmla="*/ 418195 h 2371272"/>
              <a:gd name="connsiteX7" fmla="*/ 3740727 w 4613564"/>
              <a:gd name="connsiteY7" fmla="*/ 2150013 h 2371272"/>
              <a:gd name="connsiteX8" fmla="*/ 4350327 w 4613564"/>
              <a:gd name="connsiteY8" fmla="*/ 1969904 h 2371272"/>
              <a:gd name="connsiteX9" fmla="*/ 4613564 w 4613564"/>
              <a:gd name="connsiteY9" fmla="*/ 972377 h 237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13564" h="2371272">
                <a:moveTo>
                  <a:pt x="0" y="1180195"/>
                </a:moveTo>
                <a:cubicBezTo>
                  <a:pt x="123536" y="712604"/>
                  <a:pt x="247073" y="245013"/>
                  <a:pt x="374073" y="99540"/>
                </a:cubicBezTo>
                <a:cubicBezTo>
                  <a:pt x="501073" y="-45933"/>
                  <a:pt x="586509" y="-48241"/>
                  <a:pt x="762000" y="307359"/>
                </a:cubicBezTo>
                <a:cubicBezTo>
                  <a:pt x="937491" y="662959"/>
                  <a:pt x="1219200" y="1953740"/>
                  <a:pt x="1427018" y="2233140"/>
                </a:cubicBezTo>
                <a:cubicBezTo>
                  <a:pt x="1634836" y="2512540"/>
                  <a:pt x="1828800" y="2337050"/>
                  <a:pt x="2008909" y="1983759"/>
                </a:cubicBezTo>
                <a:cubicBezTo>
                  <a:pt x="2189018" y="1630468"/>
                  <a:pt x="2325255" y="374322"/>
                  <a:pt x="2507673" y="113395"/>
                </a:cubicBezTo>
                <a:cubicBezTo>
                  <a:pt x="2690091" y="-147532"/>
                  <a:pt x="2897909" y="78759"/>
                  <a:pt x="3103418" y="418195"/>
                </a:cubicBezTo>
                <a:cubicBezTo>
                  <a:pt x="3308927" y="757631"/>
                  <a:pt x="3532909" y="1891395"/>
                  <a:pt x="3740727" y="2150013"/>
                </a:cubicBezTo>
                <a:cubicBezTo>
                  <a:pt x="3948545" y="2408631"/>
                  <a:pt x="4204854" y="2166177"/>
                  <a:pt x="4350327" y="1969904"/>
                </a:cubicBezTo>
                <a:cubicBezTo>
                  <a:pt x="4495800" y="1773631"/>
                  <a:pt x="4560455" y="1154795"/>
                  <a:pt x="4613564" y="972377"/>
                </a:cubicBezTo>
              </a:path>
            </a:pathLst>
          </a:custGeom>
        </p:spPr>
        <p:style>
          <a:lnRef idx="3">
            <a:schemeClr val="dk1"/>
          </a:lnRef>
          <a:fillRef idx="0">
            <a:schemeClr val="dk1"/>
          </a:fillRef>
          <a:effectRef idx="2">
            <a:schemeClr val="dk1"/>
          </a:effectRef>
          <a:fontRef idx="minor">
            <a:schemeClr val="tx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cxnSp>
        <p:nvCxnSpPr>
          <p:cNvPr id="7" name="Straight Arrow Connector 6"/>
          <p:cNvCxnSpPr/>
          <p:nvPr/>
        </p:nvCxnSpPr>
        <p:spPr>
          <a:xfrm>
            <a:off x="8250518" y="1817395"/>
            <a:ext cx="1543146"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8" name="TextBox 9"/>
              <p:cNvSpPr txBox="1"/>
              <p:nvPr/>
            </p:nvSpPr>
            <p:spPr>
              <a:xfrm>
                <a:off x="8809543" y="1551477"/>
                <a:ext cx="445408" cy="582975"/>
              </a:xfrm>
              <a:prstGeom prst="rect">
                <a:avLst/>
              </a:prstGeom>
              <a:solidFill>
                <a:schemeClr val="bg1"/>
              </a:solidFill>
            </p:spPr>
            <p:txBody>
              <a:bodyPr wrap="square" rtlCol="1">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𝑇</m:t>
                          </m:r>
                        </m:e>
                        <m:sub>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𝑝</m:t>
                          </m:r>
                        </m:sub>
                      </m:sSub>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8" name="TextBox 9"/>
              <p:cNvSpPr txBox="1">
                <a:spLocks noRot="1" noChangeAspect="1" noMove="1" noResize="1" noEditPoints="1" noAdjustHandles="1" noChangeArrowheads="1" noChangeShapeType="1" noTextEdit="1"/>
              </p:cNvSpPr>
              <p:nvPr/>
            </p:nvSpPr>
            <p:spPr>
              <a:xfrm>
                <a:off x="8809543" y="1551477"/>
                <a:ext cx="445408" cy="582975"/>
              </a:xfrm>
              <a:prstGeom prst="rect">
                <a:avLst/>
              </a:prstGeom>
              <a:blipFill>
                <a:blip r:embed="rId3"/>
                <a:stretch>
                  <a:fillRect/>
                </a:stretch>
              </a:blipFill>
            </p:spPr>
            <p:txBody>
              <a:bodyPr/>
              <a:lstStyle/>
              <a:p>
                <a:r>
                  <a:rPr lang="en-US">
                    <a:noFill/>
                  </a:rPr>
                  <a:t> </a:t>
                </a:r>
              </a:p>
            </p:txBody>
          </p:sp>
        </mc:Fallback>
      </mc:AlternateContent>
      <p:cxnSp>
        <p:nvCxnSpPr>
          <p:cNvPr id="9" name="Straight Connector 8"/>
          <p:cNvCxnSpPr/>
          <p:nvPr/>
        </p:nvCxnSpPr>
        <p:spPr>
          <a:xfrm>
            <a:off x="8230721" y="1677966"/>
            <a:ext cx="0" cy="278857"/>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9784704" y="1671807"/>
            <a:ext cx="0" cy="278857"/>
          </a:xfrm>
          <a:prstGeom prst="line">
            <a:avLst/>
          </a:prstGeom>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7326556" y="1194521"/>
            <a:ext cx="547841" cy="400110"/>
          </a:xfrm>
          <a:prstGeom prst="rect">
            <a:avLst/>
          </a:prstGeom>
          <a:noFill/>
        </p:spPr>
        <p:txBody>
          <a:bodyPr wrap="square" rtlCol="0">
            <a:spAutoFit/>
          </a:bodyPr>
          <a:lstStyle/>
          <a:p>
            <a:r>
              <a:rPr lang="en-US" sz="2000" dirty="0" smtClean="0"/>
              <a:t>y</a:t>
            </a:r>
            <a:endParaRPr lang="en-US" sz="2000" dirty="0"/>
          </a:p>
        </p:txBody>
      </p:sp>
      <p:sp>
        <p:nvSpPr>
          <p:cNvPr id="14" name="TextBox 13"/>
          <p:cNvSpPr txBox="1"/>
          <p:nvPr/>
        </p:nvSpPr>
        <p:spPr>
          <a:xfrm>
            <a:off x="9510783" y="3436092"/>
            <a:ext cx="547841" cy="400110"/>
          </a:xfrm>
          <a:prstGeom prst="rect">
            <a:avLst/>
          </a:prstGeom>
          <a:noFill/>
        </p:spPr>
        <p:txBody>
          <a:bodyPr wrap="square" rtlCol="0">
            <a:spAutoFit/>
          </a:bodyPr>
          <a:lstStyle/>
          <a:p>
            <a:r>
              <a:rPr lang="en-US" sz="2000" dirty="0" smtClean="0"/>
              <a:t>t</a:t>
            </a:r>
            <a:endParaRPr lang="en-US" sz="2000" dirty="0"/>
          </a:p>
        </p:txBody>
      </p:sp>
      <mc:AlternateContent xmlns:mc="http://schemas.openxmlformats.org/markup-compatibility/2006" xmlns:a14="http://schemas.microsoft.com/office/drawing/2010/main">
        <mc:Choice Requires="a14">
          <p:sp>
            <p:nvSpPr>
              <p:cNvPr id="15" name="TextBox 14"/>
              <p:cNvSpPr txBox="1"/>
              <p:nvPr/>
            </p:nvSpPr>
            <p:spPr>
              <a:xfrm>
                <a:off x="572727" y="2362544"/>
                <a:ext cx="30569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𝐼𝑓</m:t>
                      </m:r>
                      <m:r>
                        <a:rPr lang="en-US" b="0" i="1" smtClean="0">
                          <a:latin typeface="Cambria Math" panose="02040503050406030204" pitchFamily="18" charset="0"/>
                        </a:rPr>
                        <m:t>  </m:t>
                      </m:r>
                      <m:r>
                        <a:rPr lang="en-US" b="0" i="1" smtClean="0">
                          <a:latin typeface="Cambria Math" panose="02040503050406030204" pitchFamily="18" charset="0"/>
                        </a:rPr>
                        <m:t>𝑠</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𝑗</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𝑡h𝑒𝑛</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𝜔</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𝛽</m:t>
                      </m:r>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572727" y="2362544"/>
                <a:ext cx="3056926" cy="276999"/>
              </a:xfrm>
              <a:prstGeom prst="rect">
                <a:avLst/>
              </a:prstGeom>
              <a:blipFill>
                <a:blip r:embed="rId4"/>
                <a:stretch>
                  <a:fillRect t="-4444" r="-2196" b="-35556"/>
                </a:stretch>
              </a:blipFill>
            </p:spPr>
            <p:txBody>
              <a:bodyPr/>
              <a:lstStyle/>
              <a:p>
                <a:r>
                  <a:rPr lang="en-US">
                    <a:noFill/>
                  </a:rPr>
                  <a:t> </a:t>
                </a:r>
              </a:p>
            </p:txBody>
          </p:sp>
        </mc:Fallback>
      </mc:AlternateContent>
      <p:sp>
        <p:nvSpPr>
          <p:cNvPr id="16" name="TextBox 15"/>
          <p:cNvSpPr txBox="1"/>
          <p:nvPr/>
        </p:nvSpPr>
        <p:spPr>
          <a:xfrm>
            <a:off x="572727" y="2919689"/>
            <a:ext cx="2804654"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Return to our example</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Rectangle 16"/>
              <p:cNvSpPr/>
              <p:nvPr/>
            </p:nvSpPr>
            <p:spPr>
              <a:xfrm>
                <a:off x="572727" y="3438477"/>
                <a:ext cx="1740476" cy="563103"/>
              </a:xfrm>
              <a:prstGeom prst="rect">
                <a:avLst/>
              </a:prstGeom>
            </p:spPr>
            <p:txBody>
              <a:bodyPr wrap="non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latin typeface="Cambria Math" panose="02040503050406030204" pitchFamily="18" charset="0"/>
                              <a:ea typeface="Times New Roman" panose="02020603050405020304" pitchFamily="18" charset="0"/>
                              <a:cs typeface="Times New Roman" panose="02020603050405020304" pitchFamily="18" charset="0"/>
                            </a:rPr>
                            <m:t>𝑆</m:t>
                          </m:r>
                        </m:e>
                        <m:sub>
                          <m:r>
                            <a:rPr lang="en-US" sz="2000" i="1">
                              <a:latin typeface="Cambria Math" panose="02040503050406030204" pitchFamily="18" charset="0"/>
                              <a:ea typeface="Times New Roman" panose="02020603050405020304" pitchFamily="18" charset="0"/>
                              <a:cs typeface="Times New Roman" panose="02020603050405020304" pitchFamily="18" charset="0"/>
                            </a:rPr>
                            <m:t>2.3</m:t>
                          </m:r>
                        </m:sub>
                      </m:sSub>
                      <m:r>
                        <a:rPr lang="en-US" sz="2000" i="1">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000" i="1">
                              <a:latin typeface="Cambria Math" panose="02040503050406030204" pitchFamily="18" charset="0"/>
                              <a:ea typeface="Times New Roman" panose="02020603050405020304" pitchFamily="18" charset="0"/>
                              <a:cs typeface="Times New Roman" panose="02020603050405020304" pitchFamily="18" charset="0"/>
                            </a:rPr>
                            <m:t>12</m:t>
                          </m:r>
                        </m:e>
                      </m:rad>
                      <m:r>
                        <a:rPr lang="en-US" sz="200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000">
                          <a:latin typeface="Cambria Math" panose="02040503050406030204" pitchFamily="18" charset="0"/>
                          <a:ea typeface="Times New Roman" panose="02020603050405020304" pitchFamily="18" charset="0"/>
                          <a:cs typeface="Times New Roman" panose="02020603050405020304" pitchFamily="18" charset="0"/>
                        </a:rPr>
                        <m:t>j</m:t>
                      </m:r>
                    </m:oMath>
                  </m:oMathPara>
                </a14:m>
                <a:endParaRPr lang="en-US" dirty="0">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17" name="Rectangle 16"/>
              <p:cNvSpPr>
                <a:spLocks noRot="1" noChangeAspect="1" noMove="1" noResize="1" noEditPoints="1" noAdjustHandles="1" noChangeArrowheads="1" noChangeShapeType="1" noTextEdit="1"/>
              </p:cNvSpPr>
              <p:nvPr/>
            </p:nvSpPr>
            <p:spPr>
              <a:xfrm>
                <a:off x="572727" y="3438477"/>
                <a:ext cx="1740476" cy="56310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28389" y="4118139"/>
                <a:ext cx="1233864" cy="3096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𝜔</m:t>
                      </m:r>
                      <m:r>
                        <a:rPr lang="en-US" b="0" i="1" smtClean="0">
                          <a:latin typeface="Cambria Math" panose="02040503050406030204" pitchFamily="18" charset="0"/>
                          <a:ea typeface="Cambria Math" panose="02040503050406030204" pitchFamily="18" charset="0"/>
                        </a:rPr>
                        <m:t>= </m:t>
                      </m:r>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12</m:t>
                          </m:r>
                        </m:e>
                      </m:rad>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528389" y="4118139"/>
                <a:ext cx="1233864" cy="309637"/>
              </a:xfrm>
              <a:prstGeom prst="rect">
                <a:avLst/>
              </a:prstGeom>
              <a:blipFill>
                <a:blip r:embed="rId6"/>
                <a:stretch>
                  <a:fillRect l="-2475" r="-4455" b="-8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753964" y="4798395"/>
                <a:ext cx="1494705" cy="5976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𝜔</m:t>
                      </m:r>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r>
                        <a:rPr lang="en-US" b="0" i="1" smtClean="0">
                          <a:latin typeface="Cambria Math" panose="02040503050406030204" pitchFamily="18" charset="0"/>
                          <a:ea typeface="Cambria Math" panose="02040503050406030204" pitchFamily="18" charset="0"/>
                        </a:rPr>
                        <m:t>𝑓</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𝑇</m:t>
                              </m:r>
                            </m:e>
                            <m:sub>
                              <m:r>
                                <a:rPr lang="en-US" b="0" i="1" smtClean="0">
                                  <a:latin typeface="Cambria Math" panose="02040503050406030204" pitchFamily="18" charset="0"/>
                                  <a:ea typeface="Cambria Math" panose="02040503050406030204" pitchFamily="18" charset="0"/>
                                </a:rPr>
                                <m:t>𝑝</m:t>
                              </m:r>
                            </m:sub>
                          </m:sSub>
                        </m:den>
                      </m:f>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753964" y="4798395"/>
                <a:ext cx="1494705" cy="597664"/>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753964" y="5489679"/>
                <a:ext cx="2521844" cy="5722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𝑝</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num>
                        <m:den>
                          <m:r>
                            <a:rPr lang="en-US" b="0" i="1" smtClean="0">
                              <a:latin typeface="Cambria Math" panose="02040503050406030204" pitchFamily="18" charset="0"/>
                              <a:ea typeface="Cambria Math" panose="02040503050406030204" pitchFamily="18" charset="0"/>
                            </a:rPr>
                            <m:t>𝜔</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2 </m:t>
                          </m:r>
                          <m:r>
                            <a:rPr lang="en-US" b="0" i="1" smtClean="0">
                              <a:latin typeface="Cambria Math" panose="02040503050406030204" pitchFamily="18" charset="0"/>
                              <a:ea typeface="Cambria Math" panose="02040503050406030204" pitchFamily="18" charset="0"/>
                            </a:rPr>
                            <m:t>𝜋</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12</m:t>
                              </m:r>
                            </m:e>
                          </m:rad>
                        </m:den>
                      </m:f>
                      <m:r>
                        <a:rPr lang="en-US" b="0" i="1" smtClean="0">
                          <a:latin typeface="Cambria Math" panose="02040503050406030204" pitchFamily="18" charset="0"/>
                        </a:rPr>
                        <m:t>=1.813 </m:t>
                      </m:r>
                    </m:oMath>
                  </m:oMathPara>
                </a14:m>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753964" y="5489679"/>
                <a:ext cx="2521844" cy="572273"/>
              </a:xfrm>
              <a:prstGeom prst="rect">
                <a:avLst/>
              </a:prstGeom>
              <a:blipFill>
                <a:blip r:embed="rId8"/>
                <a:stretch>
                  <a:fillRect b="-1075"/>
                </a:stretch>
              </a:blipFill>
            </p:spPr>
            <p:txBody>
              <a:bodyPr/>
              <a:lstStyle/>
              <a:p>
                <a:r>
                  <a:rPr lang="en-US">
                    <a:noFill/>
                  </a:rPr>
                  <a:t> </a:t>
                </a:r>
              </a:p>
            </p:txBody>
          </p:sp>
        </mc:Fallback>
      </mc:AlternateContent>
    </p:spTree>
    <p:extLst>
      <p:ext uri="{BB962C8B-B14F-4D97-AF65-F5344CB8AC3E}">
        <p14:creationId xmlns:p14="http://schemas.microsoft.com/office/powerpoint/2010/main" val="96550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a:t>
            </a:fld>
            <a:endParaRPr lang="en-US"/>
          </a:p>
        </p:txBody>
      </p:sp>
      <p:sp>
        <p:nvSpPr>
          <p:cNvPr id="4" name="TextBox 1"/>
          <p:cNvSpPr txBox="1"/>
          <p:nvPr/>
        </p:nvSpPr>
        <p:spPr>
          <a:xfrm>
            <a:off x="526527" y="743434"/>
            <a:ext cx="6309360" cy="6400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latin typeface="Times New Roman" panose="02020603050405020304" pitchFamily="18" charset="0"/>
                <a:cs typeface="Times New Roman" panose="02020603050405020304" pitchFamily="18" charset="0"/>
              </a:rPr>
              <a:t>1- Concept of Stability</a:t>
            </a:r>
            <a:r>
              <a:rPr lang="ar-IQ" sz="2800" b="1" dirty="0" smtClean="0">
                <a:latin typeface="Times New Roman" panose="02020603050405020304" pitchFamily="18" charset="0"/>
                <a:cs typeface="Times New Roman" panose="02020603050405020304" pitchFamily="18" charset="0"/>
              </a:rPr>
              <a:t>مفهوم الاستقرارية     </a:t>
            </a:r>
            <a:r>
              <a:rPr lang="en-US" sz="2800" b="1" dirty="0" smtClean="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a:p>
            <a:r>
              <a:rPr lang="ar-IQ" sz="2800" b="1" dirty="0" smtClean="0">
                <a:solidFill>
                  <a:srgbClr val="FF0000"/>
                </a:solidFill>
                <a:latin typeface="Times New Roman" panose="02020603050405020304" pitchFamily="18" charset="0"/>
                <a:cs typeface="Times New Roman" panose="02020603050405020304" pitchFamily="18" charset="0"/>
              </a:rPr>
              <a:t>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TextBox 1"/>
          <p:cNvSpPr txBox="1"/>
          <p:nvPr/>
        </p:nvSpPr>
        <p:spPr>
          <a:xfrm>
            <a:off x="4058147" y="189628"/>
            <a:ext cx="2074605"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latin typeface="Times New Roman" panose="02020603050405020304" pitchFamily="18" charset="0"/>
                <a:cs typeface="Times New Roman" panose="02020603050405020304" pitchFamily="18" charset="0"/>
              </a:rPr>
              <a:t>Stability</a:t>
            </a:r>
            <a:r>
              <a:rPr lang="ar-IQ" sz="2800" b="1" dirty="0" smtClean="0">
                <a:solidFill>
                  <a:srgbClr val="FF0000"/>
                </a:solidFill>
                <a:latin typeface="Times New Roman" panose="02020603050405020304" pitchFamily="18" charset="0"/>
                <a:cs typeface="Times New Roman" panose="02020603050405020304" pitchFamily="18" charset="0"/>
              </a:rPr>
              <a:t> </a:t>
            </a:r>
            <a:endParaRPr lang="en-US" sz="2800" b="1" dirty="0">
              <a:solidFill>
                <a:srgbClr val="FF0000"/>
              </a:solidFill>
              <a:latin typeface="Times New Roman" panose="02020603050405020304" pitchFamily="18" charset="0"/>
              <a:cs typeface="Times New Roman" panose="02020603050405020304" pitchFamily="18" charset="0"/>
            </a:endParaRPr>
          </a:p>
        </p:txBody>
      </p:sp>
      <p:grpSp>
        <p:nvGrpSpPr>
          <p:cNvPr id="9" name="Group 8"/>
          <p:cNvGrpSpPr/>
          <p:nvPr/>
        </p:nvGrpSpPr>
        <p:grpSpPr>
          <a:xfrm>
            <a:off x="963562" y="2872858"/>
            <a:ext cx="6489291" cy="3816131"/>
            <a:chOff x="4665659" y="2259247"/>
            <a:chExt cx="6489291" cy="3816131"/>
          </a:xfrm>
        </p:grpSpPr>
        <p:grpSp>
          <p:nvGrpSpPr>
            <p:cNvPr id="10" name="Group 9"/>
            <p:cNvGrpSpPr/>
            <p:nvPr/>
          </p:nvGrpSpPr>
          <p:grpSpPr>
            <a:xfrm>
              <a:off x="4665659" y="2259247"/>
              <a:ext cx="6489291" cy="3816131"/>
              <a:chOff x="838474" y="1326334"/>
              <a:chExt cx="6489291" cy="3816131"/>
            </a:xfrm>
          </p:grpSpPr>
          <p:cxnSp>
            <p:nvCxnSpPr>
              <p:cNvPr id="12" name="Straight Connector 11"/>
              <p:cNvCxnSpPr/>
              <p:nvPr/>
            </p:nvCxnSpPr>
            <p:spPr>
              <a:xfrm>
                <a:off x="4970362" y="2031462"/>
                <a:ext cx="0" cy="1057745"/>
              </a:xfrm>
              <a:prstGeom prst="line">
                <a:avLst/>
              </a:prstGeom>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997662" y="1995477"/>
                <a:ext cx="0" cy="1087589"/>
              </a:xfrm>
              <a:prstGeom prst="line">
                <a:avLst/>
              </a:prstGeom>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flipH="1" flipV="1">
                <a:off x="3991194" y="3083066"/>
                <a:ext cx="992078" cy="6141"/>
              </a:xfrm>
              <a:prstGeom prst="line">
                <a:avLst/>
              </a:prstGeom>
              <a:ln/>
            </p:spPr>
            <p:style>
              <a:lnRef idx="3">
                <a:schemeClr val="dk1"/>
              </a:lnRef>
              <a:fillRef idx="0">
                <a:schemeClr val="dk1"/>
              </a:fillRef>
              <a:effectRef idx="2">
                <a:schemeClr val="dk1"/>
              </a:effectRef>
              <a:fontRef idx="minor">
                <a:schemeClr val="tx1"/>
              </a:fontRef>
            </p:style>
          </p:cxnSp>
          <p:sp>
            <p:nvSpPr>
              <p:cNvPr id="15" name="Freeform 14"/>
              <p:cNvSpPr/>
              <p:nvPr/>
            </p:nvSpPr>
            <p:spPr>
              <a:xfrm>
                <a:off x="4004132" y="2208748"/>
                <a:ext cx="953321" cy="47926"/>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16" name="Straight Connector 15"/>
              <p:cNvCxnSpPr/>
              <p:nvPr/>
            </p:nvCxnSpPr>
            <p:spPr>
              <a:xfrm>
                <a:off x="4085631" y="2707897"/>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186532" y="2613077"/>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049853" y="2332316"/>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45597" y="2545597"/>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692786" y="2332316"/>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312940" y="2670582"/>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399975" y="2747779"/>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085631" y="2465394"/>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677911" y="2436849"/>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rot="1554962">
                <a:off x="4548734" y="1645765"/>
                <a:ext cx="371264" cy="984832"/>
                <a:chOff x="1505211" y="1252603"/>
                <a:chExt cx="599162" cy="1440493"/>
              </a:xfrm>
            </p:grpSpPr>
            <p:sp>
              <p:nvSpPr>
                <p:cNvPr id="94" name="Oval 93"/>
                <p:cNvSpPr/>
                <p:nvPr/>
              </p:nvSpPr>
              <p:spPr>
                <a:xfrm>
                  <a:off x="1799573" y="2557396"/>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95" name="Oval 94"/>
                <p:cNvSpPr/>
                <p:nvPr/>
              </p:nvSpPr>
              <p:spPr>
                <a:xfrm>
                  <a:off x="1505211" y="2557397"/>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96" name="Straight Connector 95"/>
                <p:cNvCxnSpPr/>
                <p:nvPr/>
              </p:nvCxnSpPr>
              <p:spPr>
                <a:xfrm>
                  <a:off x="1820449" y="1252603"/>
                  <a:ext cx="0" cy="13726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448731" y="2169622"/>
                <a:ext cx="680437" cy="513567"/>
                <a:chOff x="864296" y="1352811"/>
                <a:chExt cx="1098115" cy="513567"/>
              </a:xfrm>
            </p:grpSpPr>
            <p:cxnSp>
              <p:nvCxnSpPr>
                <p:cNvPr id="92" name="Straight Connector 91"/>
                <p:cNvCxnSpPr/>
                <p:nvPr/>
              </p:nvCxnSpPr>
              <p:spPr>
                <a:xfrm>
                  <a:off x="864296" y="1352811"/>
                  <a:ext cx="10981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1962411" y="1352811"/>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4201204" y="2849818"/>
                <a:ext cx="616461" cy="124387"/>
                <a:chOff x="1505211" y="2016145"/>
                <a:chExt cx="1257842" cy="138332"/>
              </a:xfrm>
            </p:grpSpPr>
            <p:grpSp>
              <p:nvGrpSpPr>
                <p:cNvPr id="80" name="Group 79"/>
                <p:cNvGrpSpPr/>
                <p:nvPr/>
              </p:nvGrpSpPr>
              <p:grpSpPr>
                <a:xfrm>
                  <a:off x="1505211" y="2028096"/>
                  <a:ext cx="627346" cy="126381"/>
                  <a:chOff x="1505211" y="2028096"/>
                  <a:chExt cx="627346" cy="126381"/>
                </a:xfrm>
              </p:grpSpPr>
              <p:grpSp>
                <p:nvGrpSpPr>
                  <p:cNvPr id="87" name="Group 86"/>
                  <p:cNvGrpSpPr/>
                  <p:nvPr/>
                </p:nvGrpSpPr>
                <p:grpSpPr>
                  <a:xfrm>
                    <a:off x="1505211" y="2040047"/>
                    <a:ext cx="315238" cy="114430"/>
                    <a:chOff x="1505211" y="2040047"/>
                    <a:chExt cx="315238" cy="114430"/>
                  </a:xfrm>
                </p:grpSpPr>
                <p:cxnSp>
                  <p:nvCxnSpPr>
                    <p:cNvPr id="90" name="Straight Connector 89"/>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2135707" y="2016145"/>
                  <a:ext cx="627346" cy="126381"/>
                  <a:chOff x="1505211" y="2028096"/>
                  <a:chExt cx="627346" cy="126381"/>
                </a:xfrm>
              </p:grpSpPr>
              <p:grpSp>
                <p:nvGrpSpPr>
                  <p:cNvPr id="82" name="Group 81"/>
                  <p:cNvGrpSpPr/>
                  <p:nvPr/>
                </p:nvGrpSpPr>
                <p:grpSpPr>
                  <a:xfrm>
                    <a:off x="1505211" y="2040047"/>
                    <a:ext cx="315238" cy="114430"/>
                    <a:chOff x="1505211" y="2040047"/>
                    <a:chExt cx="315238" cy="114430"/>
                  </a:xfrm>
                </p:grpSpPr>
                <p:cxnSp>
                  <p:nvCxnSpPr>
                    <p:cNvPr id="85" name="Straight Connector 84"/>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3" name="Straight Connector 82"/>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28" name="Straight Connector 27"/>
              <p:cNvCxnSpPr/>
              <p:nvPr/>
            </p:nvCxnSpPr>
            <p:spPr>
              <a:xfrm>
                <a:off x="4223327" y="2783534"/>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381866" y="2316958"/>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230219" y="2416492"/>
                <a:ext cx="2018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201191" y="3214662"/>
                <a:ext cx="0" cy="41263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204" y="2964638"/>
                <a:ext cx="0" cy="500047"/>
              </a:xfrm>
              <a:prstGeom prst="line">
                <a:avLst/>
              </a:prstGeom>
              <a:ln/>
            </p:spPr>
            <p:style>
              <a:lnRef idx="3">
                <a:schemeClr val="dk1"/>
              </a:lnRef>
              <a:fillRef idx="0">
                <a:schemeClr val="dk1"/>
              </a:fillRef>
              <a:effectRef idx="2">
                <a:schemeClr val="dk1"/>
              </a:effectRef>
              <a:fontRef idx="minor">
                <a:schemeClr val="tx1"/>
              </a:fontRef>
            </p:style>
          </p:cxnSp>
          <p:cxnSp>
            <p:nvCxnSpPr>
              <p:cNvPr id="33" name="Straight Arrow Connector 32"/>
              <p:cNvCxnSpPr/>
              <p:nvPr/>
            </p:nvCxnSpPr>
            <p:spPr>
              <a:xfrm>
                <a:off x="4824353" y="2946996"/>
                <a:ext cx="0" cy="6959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25"/>
              <p:cNvSpPr txBox="1"/>
              <p:nvPr/>
            </p:nvSpPr>
            <p:spPr>
              <a:xfrm>
                <a:off x="2995900" y="1409166"/>
                <a:ext cx="400212"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m</a:t>
                </a:r>
              </a:p>
              <a:p>
                <a:r>
                  <a:rPr lang="en-US" dirty="0" err="1" smtClean="0">
                    <a:latin typeface="Times New Roman" panose="02020603050405020304" pitchFamily="18" charset="0"/>
                    <a:cs typeface="Times New Roman" panose="02020603050405020304" pitchFamily="18" charset="0"/>
                  </a:rPr>
                  <a:t>cp</a:t>
                </a:r>
                <a:endParaRPr lang="en-US"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T</a:t>
                </a:r>
                <a:r>
                  <a:rPr lang="en-US" baseline="-25000" dirty="0" err="1" smtClean="0">
                    <a:latin typeface="Times New Roman" panose="02020603050405020304" pitchFamily="18" charset="0"/>
                    <a:cs typeface="Times New Roman" panose="02020603050405020304" pitchFamily="18" charset="0"/>
                  </a:rPr>
                  <a:t>i</a:t>
                </a:r>
                <a:endParaRPr lang="en-GB" baseline="-25000" dirty="0">
                  <a:latin typeface="Times New Roman" panose="02020603050405020304" pitchFamily="18" charset="0"/>
                  <a:cs typeface="Times New Roman" panose="02020603050405020304" pitchFamily="18" charset="0"/>
                </a:endParaRPr>
              </a:p>
            </p:txBody>
          </p:sp>
          <p:sp>
            <p:nvSpPr>
              <p:cNvPr id="35" name="TextBox 26"/>
              <p:cNvSpPr txBox="1"/>
              <p:nvPr/>
            </p:nvSpPr>
            <p:spPr>
              <a:xfrm>
                <a:off x="1639931" y="3214661"/>
                <a:ext cx="1290334"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Steam in</a:t>
                </a:r>
                <a:endParaRPr lang="en-GB" dirty="0">
                  <a:latin typeface="Times New Roman" panose="02020603050405020304" pitchFamily="18" charset="0"/>
                  <a:cs typeface="Times New Roman" panose="02020603050405020304" pitchFamily="18" charset="0"/>
                </a:endParaRPr>
              </a:p>
            </p:txBody>
          </p:sp>
          <p:sp>
            <p:nvSpPr>
              <p:cNvPr id="36" name="TextBox 27"/>
              <p:cNvSpPr txBox="1"/>
              <p:nvPr/>
            </p:nvSpPr>
            <p:spPr>
              <a:xfrm>
                <a:off x="5995405" y="2583106"/>
                <a:ext cx="409953"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m</a:t>
                </a:r>
              </a:p>
              <a:p>
                <a:r>
                  <a:rPr lang="en-US" dirty="0" err="1" smtClean="0">
                    <a:latin typeface="Times New Roman" panose="02020603050405020304" pitchFamily="18" charset="0"/>
                    <a:cs typeface="Times New Roman" panose="02020603050405020304" pitchFamily="18" charset="0"/>
                  </a:rPr>
                  <a:t>cp</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a:t>
                </a:r>
                <a:r>
                  <a:rPr lang="en-US" baseline="-25000" dirty="0" smtClean="0">
                    <a:latin typeface="Times New Roman" panose="02020603050405020304" pitchFamily="18" charset="0"/>
                    <a:cs typeface="Times New Roman" panose="02020603050405020304" pitchFamily="18" charset="0"/>
                  </a:rPr>
                  <a:t>o</a:t>
                </a:r>
              </a:p>
            </p:txBody>
          </p:sp>
          <p:sp>
            <p:nvSpPr>
              <p:cNvPr id="37" name="TextBox 28"/>
              <p:cNvSpPr txBox="1"/>
              <p:nvPr/>
            </p:nvSpPr>
            <p:spPr>
              <a:xfrm>
                <a:off x="4653479" y="2405404"/>
                <a:ext cx="31822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latin typeface="Times New Roman" panose="02020603050405020304" pitchFamily="18" charset="0"/>
                    <a:cs typeface="Times New Roman" panose="02020603050405020304" pitchFamily="18" charset="0"/>
                  </a:rPr>
                  <a:t>M</a:t>
                </a:r>
                <a:endParaRPr lang="en-GB" sz="1400" b="1" dirty="0">
                  <a:latin typeface="Times New Roman" panose="02020603050405020304" pitchFamily="18" charset="0"/>
                  <a:cs typeface="Times New Roman" panose="02020603050405020304" pitchFamily="18" charset="0"/>
                </a:endParaRPr>
              </a:p>
            </p:txBody>
          </p:sp>
          <p:sp>
            <p:nvSpPr>
              <p:cNvPr id="38" name="Right Arrow 37"/>
              <p:cNvSpPr/>
              <p:nvPr/>
            </p:nvSpPr>
            <p:spPr>
              <a:xfrm rot="16200000">
                <a:off x="4198241" y="3413819"/>
                <a:ext cx="566080" cy="669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39" name="TextBox 30"/>
              <p:cNvSpPr txBox="1"/>
              <p:nvPr/>
            </p:nvSpPr>
            <p:spPr>
              <a:xfrm>
                <a:off x="4337506" y="3709118"/>
                <a:ext cx="24565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Times New Roman" panose="02020603050405020304" pitchFamily="18" charset="0"/>
                    <a:cs typeface="Times New Roman" panose="02020603050405020304" pitchFamily="18" charset="0"/>
                  </a:rPr>
                  <a:t>Q</a:t>
                </a:r>
                <a:endParaRPr lang="en-GB" sz="1400" dirty="0">
                  <a:latin typeface="Times New Roman" panose="02020603050405020304" pitchFamily="18" charset="0"/>
                  <a:cs typeface="Times New Roman" panose="02020603050405020304" pitchFamily="18" charset="0"/>
                </a:endParaRPr>
              </a:p>
            </p:txBody>
          </p:sp>
          <p:sp>
            <p:nvSpPr>
              <p:cNvPr id="40" name="TextBox 31"/>
              <p:cNvSpPr txBox="1"/>
              <p:nvPr/>
            </p:nvSpPr>
            <p:spPr>
              <a:xfrm>
                <a:off x="5748083" y="4075053"/>
                <a:ext cx="5859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T</a:t>
                </a:r>
                <a:r>
                  <a:rPr lang="en-US" baseline="-25000" dirty="0">
                    <a:latin typeface="Times New Roman" panose="02020603050405020304" pitchFamily="18" charset="0"/>
                    <a:cs typeface="Times New Roman" panose="02020603050405020304" pitchFamily="18" charset="0"/>
                  </a:rPr>
                  <a:t>m</a:t>
                </a:r>
                <a:endParaRPr lang="en-GB" baseline="-25000" dirty="0">
                  <a:latin typeface="Times New Roman" panose="02020603050405020304" pitchFamily="18" charset="0"/>
                  <a:cs typeface="Times New Roman" panose="02020603050405020304" pitchFamily="18" charset="0"/>
                </a:endParaRPr>
              </a:p>
            </p:txBody>
          </p:sp>
          <p:sp>
            <p:nvSpPr>
              <p:cNvPr id="41" name="TextBox 32"/>
              <p:cNvSpPr txBox="1"/>
              <p:nvPr/>
            </p:nvSpPr>
            <p:spPr>
              <a:xfrm>
                <a:off x="5173785" y="4803911"/>
                <a:ext cx="574298"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T</a:t>
                </a:r>
                <a:r>
                  <a:rPr lang="en-US" sz="1600" baseline="-25000" dirty="0" smtClean="0">
                    <a:latin typeface="Times New Roman" panose="02020603050405020304" pitchFamily="18" charset="0"/>
                    <a:cs typeface="Times New Roman" panose="02020603050405020304" pitchFamily="18" charset="0"/>
                  </a:rPr>
                  <a:t>sp</a:t>
                </a:r>
                <a:endParaRPr lang="en-GB" sz="1600" baseline="-25000" dirty="0">
                  <a:latin typeface="Times New Roman" panose="02020603050405020304" pitchFamily="18" charset="0"/>
                  <a:cs typeface="Times New Roman" panose="02020603050405020304" pitchFamily="18" charset="0"/>
                </a:endParaRPr>
              </a:p>
            </p:txBody>
          </p:sp>
          <p:sp>
            <p:nvSpPr>
              <p:cNvPr id="42" name="Rectangle 41"/>
              <p:cNvSpPr/>
              <p:nvPr/>
            </p:nvSpPr>
            <p:spPr>
              <a:xfrm>
                <a:off x="4939448" y="4072003"/>
                <a:ext cx="177023" cy="18937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Times New Roman" panose="02020603050405020304" pitchFamily="18" charset="0"/>
                    <a:cs typeface="Times New Roman" panose="02020603050405020304" pitchFamily="18" charset="0"/>
                  </a:rPr>
                  <a:t>E</a:t>
                </a:r>
                <a:endParaRPr lang="en-GB" sz="1200" baseline="-25000" dirty="0">
                  <a:latin typeface="Times New Roman" panose="02020603050405020304" pitchFamily="18" charset="0"/>
                  <a:cs typeface="Times New Roman" panose="02020603050405020304" pitchFamily="18" charset="0"/>
                </a:endParaRPr>
              </a:p>
            </p:txBody>
          </p:sp>
          <p:cxnSp>
            <p:nvCxnSpPr>
              <p:cNvPr id="43" name="Straight Arrow Connector 42"/>
              <p:cNvCxnSpPr/>
              <p:nvPr/>
            </p:nvCxnSpPr>
            <p:spPr>
              <a:xfrm>
                <a:off x="4894588" y="2786545"/>
                <a:ext cx="10536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44" name="Group 43"/>
              <p:cNvGrpSpPr/>
              <p:nvPr/>
            </p:nvGrpSpPr>
            <p:grpSpPr>
              <a:xfrm>
                <a:off x="2979694" y="3502843"/>
                <a:ext cx="366974" cy="356908"/>
                <a:chOff x="3569646" y="3569990"/>
                <a:chExt cx="291885" cy="233711"/>
              </a:xfrm>
              <a:solidFill>
                <a:schemeClr val="accent6">
                  <a:lumMod val="60000"/>
                  <a:lumOff val="40000"/>
                </a:schemeClr>
              </a:solidFill>
            </p:grpSpPr>
            <p:sp>
              <p:nvSpPr>
                <p:cNvPr id="77" name="Flowchart: Collate 76"/>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78" name="Flowchart: Delay 77"/>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79" name="Straight Connector 78"/>
                <p:cNvCxnSpPr>
                  <a:stCxn id="77" idx="1"/>
                  <a:endCxn id="78"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45" name="Straight Arrow Connector 44"/>
              <p:cNvCxnSpPr/>
              <p:nvPr/>
            </p:nvCxnSpPr>
            <p:spPr>
              <a:xfrm flipV="1">
                <a:off x="3144219" y="3908893"/>
                <a:ext cx="0" cy="457200"/>
              </a:xfrm>
              <a:prstGeom prst="straightConnector1">
                <a:avLst/>
              </a:prstGeom>
              <a:ln w="12700">
                <a:tailEnd type="triangle"/>
              </a:ln>
            </p:spPr>
            <p:style>
              <a:lnRef idx="3">
                <a:schemeClr val="dk1"/>
              </a:lnRef>
              <a:fillRef idx="0">
                <a:schemeClr val="dk1"/>
              </a:fillRef>
              <a:effectRef idx="2">
                <a:schemeClr val="dk1"/>
              </a:effectRef>
              <a:fontRef idx="minor">
                <a:schemeClr val="tx1"/>
              </a:fontRef>
            </p:style>
          </p:cxnSp>
          <p:sp>
            <p:nvSpPr>
              <p:cNvPr id="46" name="TextBox 37"/>
              <p:cNvSpPr txBox="1"/>
              <p:nvPr/>
            </p:nvSpPr>
            <p:spPr>
              <a:xfrm>
                <a:off x="6003767" y="4622940"/>
                <a:ext cx="1323998" cy="369332"/>
              </a:xfrm>
              <a:prstGeom prst="rect">
                <a:avLst/>
              </a:prstGeom>
              <a:noFill/>
            </p:spPr>
            <p:txBody>
              <a:bodyPr vert="horz"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Comparator</a:t>
                </a:r>
                <a:endParaRPr lang="en-GB" dirty="0">
                  <a:latin typeface="Times New Roman" panose="02020603050405020304" pitchFamily="18" charset="0"/>
                  <a:cs typeface="Times New Roman" panose="02020603050405020304" pitchFamily="18" charset="0"/>
                </a:endParaRPr>
              </a:p>
            </p:txBody>
          </p:sp>
          <p:cxnSp>
            <p:nvCxnSpPr>
              <p:cNvPr id="47" name="Straight Arrow Connector 46"/>
              <p:cNvCxnSpPr/>
              <p:nvPr/>
            </p:nvCxnSpPr>
            <p:spPr>
              <a:xfrm flipV="1">
                <a:off x="5320288" y="4469408"/>
                <a:ext cx="1506" cy="336797"/>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cxnSp>
            <p:nvCxnSpPr>
              <p:cNvPr id="48" name="Straight Connector 47"/>
              <p:cNvCxnSpPr/>
              <p:nvPr/>
            </p:nvCxnSpPr>
            <p:spPr>
              <a:xfrm flipV="1">
                <a:off x="3362963" y="3607721"/>
                <a:ext cx="8531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flipH="1" flipV="1">
                <a:off x="4894588" y="4333449"/>
                <a:ext cx="401947" cy="0"/>
              </a:xfrm>
              <a:prstGeom prst="straightConnector1">
                <a:avLst/>
              </a:prstGeom>
              <a:ln w="12700">
                <a:solidFill>
                  <a:schemeClr val="tx1"/>
                </a:solidFill>
                <a:prstDash val="dash"/>
                <a:tailEnd type="triangle"/>
              </a:ln>
            </p:spPr>
            <p:style>
              <a:lnRef idx="1">
                <a:schemeClr val="dk1"/>
              </a:lnRef>
              <a:fillRef idx="0">
                <a:schemeClr val="dk1"/>
              </a:fillRef>
              <a:effectRef idx="0">
                <a:schemeClr val="dk1"/>
              </a:effectRef>
              <a:fontRef idx="minor">
                <a:schemeClr val="tx1"/>
              </a:fontRef>
            </p:style>
          </p:cxnSp>
          <p:sp>
            <p:nvSpPr>
              <p:cNvPr id="50" name="TextBox 41"/>
              <p:cNvSpPr txBox="1"/>
              <p:nvPr/>
            </p:nvSpPr>
            <p:spPr>
              <a:xfrm>
                <a:off x="3042401" y="2599547"/>
                <a:ext cx="763728"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latin typeface="Times New Roman" panose="02020603050405020304" pitchFamily="18" charset="0"/>
                    <a:cs typeface="Times New Roman" panose="02020603050405020304" pitchFamily="18" charset="0"/>
                  </a:rPr>
                  <a:t>Process</a:t>
                </a:r>
                <a:endParaRPr lang="en-GB" sz="1400" b="1" dirty="0">
                  <a:latin typeface="Times New Roman" panose="02020603050405020304" pitchFamily="18" charset="0"/>
                  <a:cs typeface="Times New Roman" panose="02020603050405020304" pitchFamily="18" charset="0"/>
                </a:endParaRPr>
              </a:p>
            </p:txBody>
          </p:sp>
          <p:sp>
            <p:nvSpPr>
              <p:cNvPr id="51" name="TextBox 42"/>
              <p:cNvSpPr txBox="1"/>
              <p:nvPr/>
            </p:nvSpPr>
            <p:spPr>
              <a:xfrm>
                <a:off x="838474" y="4153320"/>
                <a:ext cx="2105363"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Final control element</a:t>
                </a:r>
                <a:endParaRPr lang="en-GB" sz="1600" dirty="0">
                  <a:latin typeface="Times New Roman" panose="02020603050405020304" pitchFamily="18" charset="0"/>
                  <a:cs typeface="Times New Roman" panose="02020603050405020304" pitchFamily="18" charset="0"/>
                </a:endParaRPr>
              </a:p>
            </p:txBody>
          </p:sp>
          <p:sp>
            <p:nvSpPr>
              <p:cNvPr id="52" name="TextBox 43"/>
              <p:cNvSpPr txBox="1"/>
              <p:nvPr/>
            </p:nvSpPr>
            <p:spPr>
              <a:xfrm>
                <a:off x="5555813" y="1326334"/>
                <a:ext cx="1417990"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Temperature measuring element</a:t>
                </a:r>
                <a:endParaRPr lang="en-GB" dirty="0">
                  <a:latin typeface="Times New Roman" panose="02020603050405020304" pitchFamily="18" charset="0"/>
                  <a:cs typeface="Times New Roman" panose="02020603050405020304" pitchFamily="18" charset="0"/>
                </a:endParaRPr>
              </a:p>
            </p:txBody>
          </p:sp>
          <p:sp>
            <p:nvSpPr>
              <p:cNvPr id="53" name="Rectangle 52"/>
              <p:cNvSpPr/>
              <p:nvPr/>
            </p:nvSpPr>
            <p:spPr>
              <a:xfrm>
                <a:off x="5207518" y="4172820"/>
                <a:ext cx="219013" cy="260852"/>
              </a:xfrm>
              <a:prstGeom prst="rect">
                <a:avLst/>
              </a:prstGeom>
              <a:solidFill>
                <a:schemeClr val="accent1"/>
              </a:solidFill>
              <a:ln>
                <a:solidFill>
                  <a:schemeClr val="tx2">
                    <a:lumMod val="20000"/>
                    <a:lumOff val="80000"/>
                  </a:schemeClr>
                </a:solidFill>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GB"/>
              </a:p>
            </p:txBody>
          </p:sp>
          <p:sp>
            <p:nvSpPr>
              <p:cNvPr id="54" name="Oval 53"/>
              <p:cNvSpPr/>
              <p:nvPr/>
            </p:nvSpPr>
            <p:spPr>
              <a:xfrm>
                <a:off x="5626077" y="2701967"/>
                <a:ext cx="126749" cy="15535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5" name="TextBox 46"/>
              <p:cNvSpPr txBox="1"/>
              <p:nvPr/>
            </p:nvSpPr>
            <p:spPr>
              <a:xfrm>
                <a:off x="3979284" y="4095091"/>
                <a:ext cx="920174" cy="492443"/>
              </a:xfrm>
              <a:prstGeom prst="rect">
                <a:avLst/>
              </a:prstGeom>
              <a:solidFill>
                <a:schemeClr val="accent2">
                  <a:lumMod val="40000"/>
                  <a:lumOff val="6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Times New Roman" panose="02020603050405020304" pitchFamily="18" charset="0"/>
                    <a:cs typeface="Times New Roman" panose="02020603050405020304" pitchFamily="18" charset="0"/>
                  </a:rPr>
                  <a:t>Controller</a:t>
                </a:r>
              </a:p>
              <a:p>
                <a:endParaRPr lang="en-US" sz="1200" dirty="0">
                  <a:latin typeface="Times New Roman" panose="02020603050405020304" pitchFamily="18" charset="0"/>
                  <a:cs typeface="Times New Roman" panose="02020603050405020304" pitchFamily="18" charset="0"/>
                </a:endParaRPr>
              </a:p>
            </p:txBody>
          </p:sp>
          <p:grpSp>
            <p:nvGrpSpPr>
              <p:cNvPr id="56" name="Group 55"/>
              <p:cNvGrpSpPr/>
              <p:nvPr/>
            </p:nvGrpSpPr>
            <p:grpSpPr>
              <a:xfrm>
                <a:off x="3708315" y="4300007"/>
                <a:ext cx="135041" cy="150152"/>
                <a:chOff x="1446281" y="3464685"/>
                <a:chExt cx="209086" cy="144476"/>
              </a:xfrm>
            </p:grpSpPr>
            <p:cxnSp>
              <p:nvCxnSpPr>
                <p:cNvPr id="75" name="Straight Connector 74"/>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57" name="Straight Connector 56"/>
              <p:cNvCxnSpPr/>
              <p:nvPr/>
            </p:nvCxnSpPr>
            <p:spPr>
              <a:xfrm flipH="1">
                <a:off x="3146809" y="4375083"/>
                <a:ext cx="850853" cy="0"/>
              </a:xfrm>
              <a:prstGeom prst="line">
                <a:avLst/>
              </a:prstGeom>
            </p:spPr>
            <p:style>
              <a:lnRef idx="1">
                <a:schemeClr val="dk1"/>
              </a:lnRef>
              <a:fillRef idx="0">
                <a:schemeClr val="dk1"/>
              </a:fillRef>
              <a:effectRef idx="0">
                <a:schemeClr val="dk1"/>
              </a:effectRef>
              <a:fontRef idx="minor">
                <a:schemeClr val="tx1"/>
              </a:fontRef>
            </p:style>
          </p:cxnSp>
          <p:grpSp>
            <p:nvGrpSpPr>
              <p:cNvPr id="58" name="Group 57"/>
              <p:cNvGrpSpPr/>
              <p:nvPr/>
            </p:nvGrpSpPr>
            <p:grpSpPr>
              <a:xfrm>
                <a:off x="3454478" y="4300007"/>
                <a:ext cx="135041" cy="150152"/>
                <a:chOff x="1446281" y="3464685"/>
                <a:chExt cx="209086" cy="144476"/>
              </a:xfrm>
            </p:grpSpPr>
            <p:cxnSp>
              <p:nvCxnSpPr>
                <p:cNvPr id="73" name="Straight Connector 72"/>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59" name="Group 58"/>
              <p:cNvGrpSpPr/>
              <p:nvPr/>
            </p:nvGrpSpPr>
            <p:grpSpPr>
              <a:xfrm>
                <a:off x="3063704" y="4009339"/>
                <a:ext cx="135041" cy="150152"/>
                <a:chOff x="1446281" y="3464685"/>
                <a:chExt cx="209086" cy="144476"/>
              </a:xfrm>
            </p:grpSpPr>
            <p:cxnSp>
              <p:nvCxnSpPr>
                <p:cNvPr id="71" name="Straight Connector 7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60" name="Group 59"/>
              <p:cNvGrpSpPr/>
              <p:nvPr/>
            </p:nvGrpSpPr>
            <p:grpSpPr>
              <a:xfrm>
                <a:off x="3081929" y="4188695"/>
                <a:ext cx="135041" cy="150152"/>
                <a:chOff x="1446281" y="3464685"/>
                <a:chExt cx="209086" cy="144476"/>
              </a:xfrm>
            </p:grpSpPr>
            <p:cxnSp>
              <p:nvCxnSpPr>
                <p:cNvPr id="69" name="Straight Connector 6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61" name="Straight Arrow Connector 60"/>
              <p:cNvCxnSpPr/>
              <p:nvPr/>
            </p:nvCxnSpPr>
            <p:spPr>
              <a:xfrm flipH="1">
                <a:off x="5724148" y="2320145"/>
                <a:ext cx="140202" cy="3087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5528221" y="4450159"/>
                <a:ext cx="412742" cy="262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2499212" y="3742461"/>
                <a:ext cx="395485" cy="377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Box 55"/>
              <p:cNvSpPr txBox="1"/>
              <p:nvPr/>
            </p:nvSpPr>
            <p:spPr>
              <a:xfrm>
                <a:off x="914321" y="4436942"/>
                <a:ext cx="1755890" cy="338554"/>
              </a:xfrm>
              <a:prstGeom prst="rect">
                <a:avLst/>
              </a:prstGeom>
              <a:noFill/>
            </p:spPr>
            <p:txBody>
              <a:bodyPr vert="horz"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latin typeface="Times New Roman" panose="02020603050405020304" pitchFamily="18" charset="0"/>
                    <a:cs typeface="Times New Roman" panose="02020603050405020304" pitchFamily="18" charset="0"/>
                  </a:rPr>
                  <a:t>Control Valve</a:t>
                </a:r>
                <a:endParaRPr lang="en-GB" sz="1600" i="1" dirty="0">
                  <a:latin typeface="Times New Roman" panose="02020603050405020304" pitchFamily="18" charset="0"/>
                  <a:cs typeface="Times New Roman" panose="02020603050405020304" pitchFamily="18" charset="0"/>
                </a:endParaRPr>
              </a:p>
            </p:txBody>
          </p:sp>
          <p:cxnSp>
            <p:nvCxnSpPr>
              <p:cNvPr id="65" name="Straight Connector 64"/>
              <p:cNvCxnSpPr/>
              <p:nvPr/>
            </p:nvCxnSpPr>
            <p:spPr>
              <a:xfrm>
                <a:off x="5689451" y="2862883"/>
                <a:ext cx="0" cy="146304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flipH="1">
                <a:off x="5408909" y="4325923"/>
                <a:ext cx="274320" cy="0"/>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V="1">
                <a:off x="3651633" y="2496209"/>
                <a:ext cx="293839" cy="98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556077" y="4021137"/>
                <a:ext cx="177023" cy="33855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P</a:t>
                </a:r>
                <a:endParaRPr lang="en-GB" sz="1600" baseline="-25000" dirty="0">
                  <a:latin typeface="Times New Roman" panose="02020603050405020304" pitchFamily="18" charset="0"/>
                  <a:cs typeface="Times New Roman" panose="02020603050405020304" pitchFamily="18" charset="0"/>
                </a:endParaRPr>
              </a:p>
            </p:txBody>
          </p:sp>
        </p:grpSp>
        <p:cxnSp>
          <p:nvCxnSpPr>
            <p:cNvPr id="11" name="Straight Arrow Connector 10"/>
            <p:cNvCxnSpPr/>
            <p:nvPr/>
          </p:nvCxnSpPr>
          <p:spPr>
            <a:xfrm>
              <a:off x="6297520" y="4540634"/>
              <a:ext cx="7233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97" name="TextBox 96"/>
          <p:cNvSpPr txBox="1"/>
          <p:nvPr/>
        </p:nvSpPr>
        <p:spPr>
          <a:xfrm>
            <a:off x="233641" y="1401846"/>
            <a:ext cx="10635956" cy="1421992"/>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Consider the heating tank system shown below. Assume that the  temperature of the exit stream To is controlled at value 40 </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 . Now we wish to change the set point from 40 </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 to 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 so the exit temperature (To ) should varied to reach the value 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209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30</a:t>
            </a:fld>
            <a:endParaRPr lang="en-US"/>
          </a:p>
        </p:txBody>
      </p:sp>
      <mc:AlternateContent xmlns:mc="http://schemas.openxmlformats.org/markup-compatibility/2006" xmlns:a14="http://schemas.microsoft.com/office/drawing/2010/main">
        <mc:Choice Requires="a14">
          <p:sp>
            <p:nvSpPr>
              <p:cNvPr id="3" name="Rectangle 2"/>
              <p:cNvSpPr/>
              <p:nvPr/>
            </p:nvSpPr>
            <p:spPr>
              <a:xfrm>
                <a:off x="522881" y="249771"/>
                <a:ext cx="1680268"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𝑐</m:t>
                              </m:r>
                            </m:e>
                          </m:d>
                          <m:r>
                            <a:rPr lang="en-US" sz="2000" b="0" i="1" smtClean="0">
                              <a:latin typeface="Cambria Math" panose="02040503050406030204" pitchFamily="18" charset="0"/>
                            </a:rPr>
                            <m:t>.   </m:t>
                          </m:r>
                          <m:r>
                            <a:rPr lang="en-US" sz="2000" i="1">
                              <a:latin typeface="Cambria Math" panose="02040503050406030204" pitchFamily="18" charset="0"/>
                            </a:rPr>
                            <m:t>𝐾</m:t>
                          </m:r>
                        </m:e>
                        <m:sub>
                          <m:r>
                            <a:rPr lang="en-US" sz="2000" i="1">
                              <a:latin typeface="Cambria Math" panose="02040503050406030204" pitchFamily="18" charset="0"/>
                            </a:rPr>
                            <m:t>𝑐</m:t>
                          </m:r>
                        </m:sub>
                      </m:sSub>
                      <m:r>
                        <a:rPr lang="en-US" sz="2000" i="0">
                          <a:latin typeface="Cambria Math" panose="02040503050406030204" pitchFamily="18" charset="0"/>
                        </a:rPr>
                        <m:t>=</m:t>
                      </m:r>
                      <m:r>
                        <a:rPr lang="en-US" sz="2000" b="0" i="0" smtClean="0">
                          <a:latin typeface="Cambria Math" panose="02040503050406030204" pitchFamily="18" charset="0"/>
                        </a:rPr>
                        <m:t>27</m:t>
                      </m:r>
                    </m:oMath>
                  </m:oMathPara>
                </a14:m>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522881" y="249771"/>
                <a:ext cx="1680268" cy="40011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522881" y="869203"/>
                <a:ext cx="4893584"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+8</m:t>
                      </m:r>
                      <m:d>
                        <m:dPr>
                          <m:ctrlPr>
                            <a:rPr lang="en-US" sz="2000" i="1">
                              <a:latin typeface="Cambria Math" panose="02040503050406030204" pitchFamily="18" charset="0"/>
                            </a:rPr>
                          </m:ctrlPr>
                        </m:dPr>
                        <m:e>
                          <m:r>
                            <a:rPr lang="en-US" sz="2000" i="0">
                              <a:latin typeface="Cambria Math" panose="02040503050406030204" pitchFamily="18" charset="0"/>
                            </a:rPr>
                            <m:t>1+</m:t>
                          </m:r>
                          <m:sSub>
                            <m:sSubPr>
                              <m:ctrlPr>
                                <a:rPr lang="en-US" sz="2000" i="1">
                                  <a:latin typeface="Cambria Math" panose="02040503050406030204" pitchFamily="18" charset="0"/>
                                </a:rPr>
                              </m:ctrlPr>
                            </m:sSubPr>
                            <m:e>
                              <m:r>
                                <a:rPr lang="en-US" sz="2000" i="1">
                                  <a:latin typeface="Cambria Math" panose="02040503050406030204" pitchFamily="18" charset="0"/>
                                </a:rPr>
                                <m:t>𝐾</m:t>
                              </m:r>
                            </m:e>
                            <m:sub>
                              <m:r>
                                <a:rPr lang="en-US" sz="2000" i="1">
                                  <a:latin typeface="Cambria Math" panose="02040503050406030204" pitchFamily="18" charset="0"/>
                                </a:rPr>
                                <m:t>𝑐</m:t>
                              </m:r>
                            </m:sub>
                          </m:sSub>
                        </m:e>
                      </m:d>
                      <m:r>
                        <a:rPr lang="en-US" sz="2000" i="0">
                          <a:latin typeface="Cambria Math" panose="02040503050406030204" pitchFamily="18" charset="0"/>
                        </a:rPr>
                        <m:t>=0</m:t>
                      </m:r>
                      <m:r>
                        <a:rPr lang="en-US" sz="2000" b="0" i="0" smtClean="0">
                          <a:latin typeface="Cambria Math" panose="02040503050406030204" pitchFamily="18" charset="0"/>
                        </a:rPr>
                        <m:t>    ……(∗)</m:t>
                      </m:r>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522881" y="869203"/>
                <a:ext cx="4893584" cy="400110"/>
              </a:xfrm>
              <a:prstGeom prst="rect">
                <a:avLst/>
              </a:prstGeom>
              <a:blipFill>
                <a:blip r:embed="rId3"/>
                <a:stretch>
                  <a:fillRect b="-153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22881" y="1488635"/>
                <a:ext cx="4606967"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3</m:t>
                          </m:r>
                        </m:sup>
                      </m:sSup>
                      <m:r>
                        <a:rPr lang="en-US" sz="2000" i="0">
                          <a:latin typeface="Cambria Math" panose="02040503050406030204" pitchFamily="18" charset="0"/>
                        </a:rPr>
                        <m:t>+6</m:t>
                      </m:r>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+12</m:t>
                      </m:r>
                      <m:r>
                        <a:rPr lang="en-US" sz="2000" i="1">
                          <a:latin typeface="Cambria Math" panose="02040503050406030204" pitchFamily="18" charset="0"/>
                        </a:rPr>
                        <m:t>𝑆</m:t>
                      </m:r>
                      <m:r>
                        <a:rPr lang="en-US" sz="2000" i="0">
                          <a:latin typeface="Cambria Math" panose="02040503050406030204" pitchFamily="18" charset="0"/>
                        </a:rPr>
                        <m:t>+</m:t>
                      </m:r>
                      <m:r>
                        <a:rPr lang="en-US" sz="2000" b="0" i="0" smtClean="0">
                          <a:latin typeface="Cambria Math" panose="02040503050406030204" pitchFamily="18" charset="0"/>
                        </a:rPr>
                        <m:t>224</m:t>
                      </m:r>
                      <m:r>
                        <a:rPr lang="en-US" sz="2000" i="0">
                          <a:latin typeface="Cambria Math" panose="02040503050406030204" pitchFamily="18" charset="0"/>
                        </a:rPr>
                        <m:t>=0</m:t>
                      </m:r>
                      <m:r>
                        <a:rPr lang="en-US" sz="2000" b="0" i="0" smtClean="0">
                          <a:latin typeface="Cambria Math" panose="02040503050406030204" pitchFamily="18" charset="0"/>
                        </a:rPr>
                        <m:t>      ….. (∗∗)   </m:t>
                      </m:r>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522881" y="1488635"/>
                <a:ext cx="4606967" cy="400110"/>
              </a:xfrm>
              <a:prstGeom prst="rect">
                <a:avLst/>
              </a:prstGeom>
              <a:blipFill>
                <a:blip r:embed="rId4"/>
                <a:stretch>
                  <a:fillRect b="-151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9"/>
              <p:cNvSpPr txBox="1"/>
              <p:nvPr/>
            </p:nvSpPr>
            <p:spPr>
              <a:xfrm>
                <a:off x="692863" y="2108067"/>
                <a:ext cx="4267002" cy="30777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r>
                      <a:rPr lang="en-US" sz="2000" b="0" i="1" smtClean="0">
                        <a:latin typeface="Cambria Math" panose="02040503050406030204" pitchFamily="18" charset="0"/>
                      </a:rPr>
                      <m:t>𝑁𝑜𝑡𝑒</m:t>
                    </m:r>
                    <m:r>
                      <a:rPr lang="en-US" sz="2000" b="0" i="1" smtClean="0">
                        <a:latin typeface="Cambria Math" panose="02040503050406030204" pitchFamily="18" charset="0"/>
                      </a:rPr>
                      <m:t> </m:t>
                    </m:r>
                    <m:r>
                      <a:rPr lang="en-US" sz="2000" b="0" i="1" smtClean="0">
                        <a:latin typeface="Cambria Math" panose="02040503050406030204" pitchFamily="18" charset="0"/>
                      </a:rPr>
                      <m:t>𝑡h𝑎𝑡</m:t>
                    </m:r>
                    <m:sSub>
                      <m:sSubPr>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b="0" i="1" smtClean="0">
                            <a:latin typeface="Cambria Math" panose="02040503050406030204" pitchFamily="18" charset="0"/>
                            <a:ea typeface="Times New Roman" panose="02020603050405020304" pitchFamily="18" charset="0"/>
                            <a:cs typeface="Times New Roman" panose="02020603050405020304" pitchFamily="18" charset="0"/>
                          </a:rPr>
                          <m:t>     </m:t>
                        </m:r>
                        <m:r>
                          <a:rPr lang="en-US" sz="2000" i="1">
                            <a:latin typeface="Cambria Math" panose="02040503050406030204" pitchFamily="18" charset="0"/>
                            <a:ea typeface="Times New Roman" panose="02020603050405020304" pitchFamily="18" charset="0"/>
                            <a:cs typeface="Times New Roman" panose="02020603050405020304" pitchFamily="18" charset="0"/>
                          </a:rPr>
                          <m:t>𝑆</m:t>
                        </m:r>
                      </m:e>
                      <m:sub>
                        <m:r>
                          <a:rPr lang="en-US" sz="2000" i="1">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latin typeface="Cambria Math" panose="02040503050406030204" pitchFamily="18" charset="0"/>
                        <a:ea typeface="Times New Roman" panose="02020603050405020304" pitchFamily="18" charset="0"/>
                        <a:cs typeface="Times New Roman" panose="02020603050405020304" pitchFamily="18" charset="0"/>
                      </a:rPr>
                      <m:t>8</m:t>
                    </m:r>
                  </m:oMath>
                </a14:m>
                <a:r>
                  <a:rPr lang="en-US" sz="2000" dirty="0" smtClean="0"/>
                  <a:t>      satisfies Eq.(**)</a:t>
                </a:r>
                <a:endParaRPr lang="en-US" sz="2000" dirty="0"/>
              </a:p>
            </p:txBody>
          </p:sp>
        </mc:Choice>
        <mc:Fallback xmlns="">
          <p:sp>
            <p:nvSpPr>
              <p:cNvPr id="6" name="TextBox 9"/>
              <p:cNvSpPr txBox="1">
                <a:spLocks noRot="1" noChangeAspect="1" noMove="1" noResize="1" noEditPoints="1" noAdjustHandles="1" noChangeArrowheads="1" noChangeShapeType="1" noTextEdit="1"/>
              </p:cNvSpPr>
              <p:nvPr/>
            </p:nvSpPr>
            <p:spPr>
              <a:xfrm>
                <a:off x="692863" y="2108067"/>
                <a:ext cx="4267002" cy="307777"/>
              </a:xfrm>
              <a:prstGeom prst="rect">
                <a:avLst/>
              </a:prstGeom>
              <a:blipFill>
                <a:blip r:embed="rId5"/>
                <a:stretch>
                  <a:fillRect l="-2143" t="-26000" r="-2857"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22881" y="3166732"/>
                <a:ext cx="322844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000" i="1" smtClean="0">
                              <a:latin typeface="Cambria Math" panose="02040503050406030204" pitchFamily="18" charset="0"/>
                            </a:rPr>
                          </m:ctrlPr>
                        </m:dPr>
                        <m:e>
                          <m:r>
                            <m:rPr>
                              <m:sty m:val="p"/>
                            </m:rPr>
                            <a:rPr lang="en-US" sz="2000" b="0" i="0" smtClean="0">
                              <a:latin typeface="Cambria Math" panose="02040503050406030204" pitchFamily="18" charset="0"/>
                            </a:rPr>
                            <m:t>S</m:t>
                          </m:r>
                          <m:r>
                            <a:rPr lang="en-US" sz="2000" i="0">
                              <a:latin typeface="Cambria Math" panose="02040503050406030204" pitchFamily="18" charset="0"/>
                            </a:rPr>
                            <m:t>+8</m:t>
                          </m:r>
                        </m:e>
                      </m:d>
                      <m:d>
                        <m:dPr>
                          <m:ctrlPr>
                            <a:rPr lang="en-US" sz="2000" i="1">
                              <a:latin typeface="Cambria Math" panose="02040503050406030204" pitchFamily="18" charset="0"/>
                            </a:rPr>
                          </m:ctrlPr>
                        </m:dPr>
                        <m:e>
                          <m:sSup>
                            <m:sSupPr>
                              <m:ctrlPr>
                                <a:rPr lang="en-US" sz="2000" i="1">
                                  <a:latin typeface="Cambria Math" panose="02040503050406030204" pitchFamily="18" charset="0"/>
                                </a:rPr>
                              </m:ctrlPr>
                            </m:sSupPr>
                            <m:e>
                              <m:r>
                                <a:rPr lang="en-US" sz="2000" i="1">
                                  <a:latin typeface="Cambria Math" panose="02040503050406030204" pitchFamily="18" charset="0"/>
                                </a:rPr>
                                <m:t>𝑆</m:t>
                              </m:r>
                            </m:e>
                            <m:sup>
                              <m:r>
                                <a:rPr lang="en-US" sz="2000" i="0">
                                  <a:latin typeface="Cambria Math" panose="02040503050406030204" pitchFamily="18" charset="0"/>
                                </a:rPr>
                                <m:t>2</m:t>
                              </m:r>
                            </m:sup>
                          </m:sSup>
                          <m:r>
                            <a:rPr lang="en-US" sz="2000" i="0">
                              <a:latin typeface="Cambria Math" panose="02040503050406030204" pitchFamily="18" charset="0"/>
                            </a:rPr>
                            <m:t>−2</m:t>
                          </m:r>
                          <m:r>
                            <a:rPr lang="en-US" sz="2000" i="1">
                              <a:latin typeface="Cambria Math" panose="02040503050406030204" pitchFamily="18" charset="0"/>
                            </a:rPr>
                            <m:t>𝑆</m:t>
                          </m:r>
                          <m:r>
                            <a:rPr lang="en-US" sz="2000" i="0">
                              <a:latin typeface="Cambria Math" panose="02040503050406030204" pitchFamily="18" charset="0"/>
                            </a:rPr>
                            <m:t>+28</m:t>
                          </m:r>
                        </m:e>
                      </m:d>
                      <m:r>
                        <a:rPr lang="en-US" sz="2000" b="0" i="0" smtClean="0">
                          <a:latin typeface="Cambria Math" panose="02040503050406030204" pitchFamily="18" charset="0"/>
                        </a:rPr>
                        <m:t>=0 </m:t>
                      </m:r>
                    </m:oMath>
                  </m:oMathPara>
                </a14:m>
                <a:endParaRPr lang="en-US" sz="2000" dirty="0"/>
              </a:p>
            </p:txBody>
          </p:sp>
        </mc:Choice>
        <mc:Fallback xmlns="">
          <p:sp>
            <p:nvSpPr>
              <p:cNvPr id="7" name="Rectangle 6"/>
              <p:cNvSpPr>
                <a:spLocks noRot="1" noChangeAspect="1" noMove="1" noResize="1" noEditPoints="1" noAdjustHandles="1" noChangeArrowheads="1" noChangeShapeType="1" noTextEdit="1"/>
              </p:cNvSpPr>
              <p:nvPr/>
            </p:nvSpPr>
            <p:spPr>
              <a:xfrm>
                <a:off x="522881" y="3166732"/>
                <a:ext cx="3228448" cy="400110"/>
              </a:xfrm>
              <a:prstGeom prst="rect">
                <a:avLst/>
              </a:prstGeom>
              <a:blipFill>
                <a:blip r:embed="rId6"/>
                <a:stretch>
                  <a:fillRect/>
                </a:stretch>
              </a:blipFill>
            </p:spPr>
            <p:txBody>
              <a:bodyPr/>
              <a:lstStyle/>
              <a:p>
                <a:r>
                  <a:rPr lang="en-US">
                    <a:noFill/>
                  </a:rPr>
                  <a:t> </a:t>
                </a:r>
              </a:p>
            </p:txBody>
          </p:sp>
        </mc:Fallback>
      </mc:AlternateContent>
      <p:sp>
        <p:nvSpPr>
          <p:cNvPr id="8" name="TextBox 7"/>
          <p:cNvSpPr txBox="1"/>
          <p:nvPr/>
        </p:nvSpPr>
        <p:spPr>
          <a:xfrm>
            <a:off x="692863" y="2698955"/>
            <a:ext cx="4436985" cy="400110"/>
          </a:xfrm>
          <a:prstGeom prst="rect">
            <a:avLst/>
          </a:prstGeom>
          <a:noFill/>
        </p:spPr>
        <p:txBody>
          <a:bodyPr wrap="square" rtlCol="0">
            <a:spAutoFit/>
          </a:bodyPr>
          <a:lstStyle/>
          <a:p>
            <a:r>
              <a:rPr lang="en-US" sz="2000" dirty="0" smtClean="0"/>
              <a:t>Then Eq.(**) can be written as </a:t>
            </a:r>
            <a:endParaRPr lang="en-US" sz="2000" dirty="0"/>
          </a:p>
        </p:txBody>
      </p:sp>
      <mc:AlternateContent xmlns:mc="http://schemas.openxmlformats.org/markup-compatibility/2006" xmlns:a14="http://schemas.microsoft.com/office/drawing/2010/main">
        <mc:Choice Requires="a14">
          <p:sp>
            <p:nvSpPr>
              <p:cNvPr id="9" name="Rectangle 8"/>
              <p:cNvSpPr/>
              <p:nvPr/>
            </p:nvSpPr>
            <p:spPr>
              <a:xfrm>
                <a:off x="522881" y="3724609"/>
                <a:ext cx="10540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0">
                              <a:latin typeface="Cambria Math" panose="02040503050406030204" pitchFamily="18" charset="0"/>
                            </a:rPr>
                            <m:t>1</m:t>
                          </m:r>
                        </m:sub>
                      </m:sSub>
                      <m:r>
                        <a:rPr lang="en-US" i="0">
                          <a:latin typeface="Cambria Math" panose="02040503050406030204" pitchFamily="18" charset="0"/>
                        </a:rPr>
                        <m:t>=−8</m:t>
                      </m:r>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522881" y="3724609"/>
                <a:ext cx="1054006"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2565940" y="3529843"/>
                <a:ext cx="2044470" cy="582852"/>
              </a:xfrm>
              <a:prstGeom prst="rect">
                <a:avLst/>
              </a:prstGeom>
            </p:spPr>
            <p:txBody>
              <a:bodyPr wrap="none">
                <a:spAutoFit/>
              </a:bodyPr>
              <a:lstStyle/>
              <a:p>
                <a14:m>
                  <m:oMath xmlns:m="http://schemas.openxmlformats.org/officeDocument/2006/math">
                    <m:sSub>
                      <m:sSubPr>
                        <m:ctrlPr>
                          <a:rPr lang="en-US" sz="200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𝑆</m:t>
                        </m:r>
                      </m:e>
                      <m:sub>
                        <m:r>
                          <a:rPr lang="en-US" sz="2000" b="0" i="1" smtClean="0">
                            <a:latin typeface="Cambria Math" panose="02040503050406030204" pitchFamily="18" charset="0"/>
                            <a:cs typeface="Times New Roman" panose="02020603050405020304" pitchFamily="18" charset="0"/>
                          </a:rPr>
                          <m:t>2,3</m:t>
                        </m:r>
                      </m:sub>
                    </m:sSub>
                    <m:r>
                      <a:rPr lang="en-US" sz="20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latin typeface="Cambria Math" panose="02040503050406030204" pitchFamily="18" charset="0"/>
                            <a:ea typeface="Times New Roman" panose="02020603050405020304" pitchFamily="18" charset="0"/>
                            <a:cs typeface="Times New Roman" panose="02020603050405020304" pitchFamily="18" charset="0"/>
                          </a:rPr>
                          <m:t>2∓</m:t>
                        </m:r>
                        <m:rad>
                          <m:radPr>
                            <m:degHide m:val="on"/>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000" i="1">
                                <a:latin typeface="Cambria Math" panose="02040503050406030204" pitchFamily="18" charset="0"/>
                                <a:ea typeface="Times New Roman" panose="02020603050405020304" pitchFamily="18" charset="0"/>
                                <a:cs typeface="Times New Roman" panose="02020603050405020304" pitchFamily="18" charset="0"/>
                              </a:rPr>
                              <m:t>4−112</m:t>
                            </m:r>
                          </m:e>
                        </m:rad>
                      </m:num>
                      <m:den>
                        <m:r>
                          <a:rPr lang="en-US" sz="2000" i="1">
                            <a:latin typeface="Cambria Math" panose="02040503050406030204" pitchFamily="18" charset="0"/>
                            <a:ea typeface="Times New Roman" panose="02020603050405020304" pitchFamily="18" charset="0"/>
                            <a:cs typeface="Times New Roman" panose="02020603050405020304" pitchFamily="18" charset="0"/>
                          </a:rPr>
                          <m:t>2</m:t>
                        </m:r>
                      </m:den>
                    </m:f>
                    <m:r>
                      <a:rPr lang="en-US" sz="2000" b="0" i="1">
                        <a:latin typeface="Cambria Math" panose="02040503050406030204" pitchFamily="18" charset="0"/>
                        <a:ea typeface="Times New Roman" panose="02020603050405020304" pitchFamily="18" charset="0"/>
                        <a:cs typeface="Times New Roman" panose="02020603050405020304" pitchFamily="18" charset="0"/>
                      </a:rPr>
                      <m:t> </m:t>
                    </m:r>
                    <m:r>
                      <a:rPr lang="en-US" sz="2000" b="0" i="1" smtClean="0">
                        <a:latin typeface="Cambria Math" panose="02040503050406030204" pitchFamily="18" charset="0"/>
                        <a:ea typeface="Times New Roman" panose="02020603050405020304" pitchFamily="18" charset="0"/>
                        <a:cs typeface="Times New Roman" panose="02020603050405020304" pitchFamily="18" charset="0"/>
                      </a:rPr>
                      <m:t> </m:t>
                    </m:r>
                  </m:oMath>
                </a14:m>
                <a:r>
                  <a:rPr lang="en-US" sz="2400" dirty="0">
                    <a:latin typeface="Times New Roman" panose="02020603050405020304" pitchFamily="18" charset="0"/>
                    <a:ea typeface="Times New Roman" panose="02020603050405020304" pitchFamily="18" charset="0"/>
                  </a:rPr>
                  <a:t> </a:t>
                </a:r>
                <a:endParaRPr lang="en-US" sz="2400" dirty="0"/>
              </a:p>
            </p:txBody>
          </p:sp>
        </mc:Choice>
        <mc:Fallback xmlns="">
          <p:sp>
            <p:nvSpPr>
              <p:cNvPr id="10" name="Rectangle 9"/>
              <p:cNvSpPr>
                <a:spLocks noRot="1" noChangeAspect="1" noMove="1" noResize="1" noEditPoints="1" noAdjustHandles="1" noChangeArrowheads="1" noChangeShapeType="1" noTextEdit="1"/>
              </p:cNvSpPr>
              <p:nvPr/>
            </p:nvSpPr>
            <p:spPr>
              <a:xfrm>
                <a:off x="2565940" y="3529843"/>
                <a:ext cx="2044470" cy="58285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522881" y="4251708"/>
                <a:ext cx="1962012" cy="4364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𝑆</m:t>
                          </m:r>
                        </m:e>
                        <m:sub>
                          <m:r>
                            <a:rPr lang="en-US" sz="2000" b="0" i="0" smtClean="0">
                              <a:latin typeface="Cambria Math" panose="02040503050406030204" pitchFamily="18" charset="0"/>
                            </a:rPr>
                            <m:t>2</m:t>
                          </m:r>
                          <m:r>
                            <a:rPr lang="en-US" sz="2000" i="0">
                              <a:latin typeface="Cambria Math" panose="02040503050406030204" pitchFamily="18" charset="0"/>
                            </a:rPr>
                            <m:t>.</m:t>
                          </m:r>
                          <m:r>
                            <a:rPr lang="en-US" sz="2000" b="0" i="1" smtClean="0">
                              <a:latin typeface="Cambria Math" panose="02040503050406030204" pitchFamily="18" charset="0"/>
                            </a:rPr>
                            <m:t>3</m:t>
                          </m:r>
                        </m:sub>
                      </m:sSub>
                      <m:r>
                        <a:rPr lang="en-US" sz="2000" i="0">
                          <a:latin typeface="Cambria Math" panose="02040503050406030204" pitchFamily="18" charset="0"/>
                        </a:rPr>
                        <m:t>=1∓</m:t>
                      </m:r>
                      <m:rad>
                        <m:radPr>
                          <m:degHide m:val="on"/>
                          <m:ctrlPr>
                            <a:rPr lang="en-US" sz="2000" i="1">
                              <a:latin typeface="Cambria Math" panose="02040503050406030204" pitchFamily="18" charset="0"/>
                            </a:rPr>
                          </m:ctrlPr>
                        </m:radPr>
                        <m:deg/>
                        <m:e>
                          <m:r>
                            <a:rPr lang="en-US" sz="2000" i="0">
                              <a:latin typeface="Cambria Math" panose="02040503050406030204" pitchFamily="18" charset="0"/>
                            </a:rPr>
                            <m:t>27</m:t>
                          </m:r>
                        </m:e>
                      </m:rad>
                      <m:r>
                        <a:rPr lang="en-US" sz="2000" i="1">
                          <a:latin typeface="Cambria Math" panose="02040503050406030204" pitchFamily="18" charset="0"/>
                        </a:rPr>
                        <m:t>𝑖</m:t>
                      </m:r>
                    </m:oMath>
                  </m:oMathPara>
                </a14:m>
                <a:endParaRPr lang="en-US" sz="2000" dirty="0"/>
              </a:p>
            </p:txBody>
          </p:sp>
        </mc:Choice>
        <mc:Fallback xmlns="">
          <p:sp>
            <p:nvSpPr>
              <p:cNvPr id="11" name="Rectangle 10"/>
              <p:cNvSpPr>
                <a:spLocks noRot="1" noChangeAspect="1" noMove="1" noResize="1" noEditPoints="1" noAdjustHandles="1" noChangeArrowheads="1" noChangeShapeType="1" noTextEdit="1"/>
              </p:cNvSpPr>
              <p:nvPr/>
            </p:nvSpPr>
            <p:spPr>
              <a:xfrm>
                <a:off x="522881" y="4251708"/>
                <a:ext cx="1962012" cy="436402"/>
              </a:xfrm>
              <a:prstGeom prst="rect">
                <a:avLst/>
              </a:prstGeom>
              <a:blipFill>
                <a:blip r:embed="rId9"/>
                <a:stretch>
                  <a:fillRect/>
                </a:stretch>
              </a:blipFill>
            </p:spPr>
            <p:txBody>
              <a:bodyPr/>
              <a:lstStyle/>
              <a:p>
                <a:r>
                  <a:rPr lang="en-US">
                    <a:noFill/>
                  </a:rPr>
                  <a:t> </a:t>
                </a:r>
              </a:p>
            </p:txBody>
          </p:sp>
        </mc:Fallback>
      </mc:AlternateContent>
      <p:sp>
        <p:nvSpPr>
          <p:cNvPr id="12" name="TextBox 11"/>
          <p:cNvSpPr txBox="1"/>
          <p:nvPr/>
        </p:nvSpPr>
        <p:spPr>
          <a:xfrm>
            <a:off x="342556" y="5005021"/>
            <a:ext cx="6276125" cy="400110"/>
          </a:xfrm>
          <a:prstGeom prst="rect">
            <a:avLst/>
          </a:prstGeom>
          <a:noFill/>
        </p:spPr>
        <p:txBody>
          <a:bodyPr wrap="square" rtlCol="0">
            <a:spAutoFit/>
          </a:bodyPr>
          <a:lstStyle/>
          <a:p>
            <a:r>
              <a:rPr lang="en-US" sz="2000" dirty="0" smtClean="0"/>
              <a:t>Two of the roots are complex with the real part is positive</a:t>
            </a:r>
            <a:endParaRPr lang="en-US" sz="2000" dirty="0"/>
          </a:p>
        </p:txBody>
      </p:sp>
      <p:sp>
        <p:nvSpPr>
          <p:cNvPr id="13" name="Striped Right Arrow 12"/>
          <p:cNvSpPr/>
          <p:nvPr/>
        </p:nvSpPr>
        <p:spPr>
          <a:xfrm>
            <a:off x="6799006" y="4858489"/>
            <a:ext cx="943896" cy="6931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742902" y="4974245"/>
            <a:ext cx="3318387" cy="461665"/>
          </a:xfrm>
          <a:prstGeom prst="rect">
            <a:avLst/>
          </a:prstGeom>
          <a:noFill/>
        </p:spPr>
        <p:txBody>
          <a:bodyPr wrap="square" rtlCol="0">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The system is unstable</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586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31</a:t>
            </a:fld>
            <a:endParaRPr lang="en-US"/>
          </a:p>
        </p:txBody>
      </p:sp>
      <p:sp>
        <p:nvSpPr>
          <p:cNvPr id="3" name="Rectangle 2"/>
          <p:cNvSpPr/>
          <p:nvPr/>
        </p:nvSpPr>
        <p:spPr>
          <a:xfrm>
            <a:off x="1195235" y="1271270"/>
            <a:ext cx="844468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6">
                    <a:lumMod val="75000"/>
                  </a:schemeClr>
                </a:solidFill>
                <a:effectLst/>
              </a:rPr>
              <a:t>Thank you for your attention</a:t>
            </a:r>
            <a:endParaRPr lang="en-US" sz="5400" b="1" cap="none" spc="0" dirty="0">
              <a:ln w="22225">
                <a:solidFill>
                  <a:schemeClr val="accent2"/>
                </a:solidFill>
                <a:prstDash val="solid"/>
              </a:ln>
              <a:solidFill>
                <a:schemeClr val="accent6">
                  <a:lumMod val="75000"/>
                </a:schemeClr>
              </a:solidFill>
              <a:effectLst/>
            </a:endParaRPr>
          </a:p>
        </p:txBody>
      </p:sp>
      <p:sp>
        <p:nvSpPr>
          <p:cNvPr id="4" name="Rectangle 3"/>
          <p:cNvSpPr/>
          <p:nvPr/>
        </p:nvSpPr>
        <p:spPr>
          <a:xfrm>
            <a:off x="3470513" y="2920181"/>
            <a:ext cx="2974532" cy="923330"/>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Any ?</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07239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4</a:t>
            </a:fld>
            <a:endParaRPr lang="en-US"/>
          </a:p>
        </p:txBody>
      </p:sp>
      <p:grpSp>
        <p:nvGrpSpPr>
          <p:cNvPr id="3" name="Group 2"/>
          <p:cNvGrpSpPr/>
          <p:nvPr/>
        </p:nvGrpSpPr>
        <p:grpSpPr>
          <a:xfrm>
            <a:off x="1137122" y="512751"/>
            <a:ext cx="7193736" cy="2836813"/>
            <a:chOff x="0" y="0"/>
            <a:chExt cx="5425485" cy="1789955"/>
          </a:xfrm>
        </p:grpSpPr>
        <mc:AlternateContent xmlns:mc="http://schemas.openxmlformats.org/markup-compatibility/2006" xmlns:a14="http://schemas.microsoft.com/office/drawing/2010/main">
          <mc:Choice Requires="a14">
            <p:sp>
              <p:nvSpPr>
                <p:cNvPr id="4" name="TextBox 3"/>
                <p:cNvSpPr txBox="1"/>
                <p:nvPr/>
              </p:nvSpPr>
              <p:spPr>
                <a:xfrm>
                  <a:off x="1322308" y="866201"/>
                  <a:ext cx="678815" cy="252459"/>
                </a:xfrm>
                <a:prstGeom prst="rect">
                  <a:avLst/>
                </a:prstGeom>
                <a:noFill/>
                <a:ln>
                  <a:solidFill>
                    <a:sysClr val="windowText" lastClr="000000"/>
                  </a:solidFill>
                </a:ln>
              </p:spPr>
              <p:txBody>
                <a:bodyPr wrap="square" rtlCol="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𝑘</m:t>
                            </m:r>
                          </m:e>
                          <m:sub>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𝑐</m:t>
                            </m:r>
                          </m:sub>
                        </m:sSub>
                      </m:oMath>
                    </m:oMathPara>
                  </a14:m>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322308" y="866201"/>
                  <a:ext cx="678815" cy="252459"/>
                </a:xfrm>
                <a:prstGeom prst="rect">
                  <a:avLst/>
                </a:prstGeom>
                <a:blipFill>
                  <a:blip r:embed="rId2"/>
                  <a:stretch>
                    <a:fillRect/>
                  </a:stretch>
                </a:blipFill>
                <a:ln>
                  <a:solidFill>
                    <a:sysClr val="windowText" lastClr="000000"/>
                  </a:solidFill>
                </a:ln>
              </p:spPr>
              <p:txBody>
                <a:bodyPr/>
                <a:lstStyle/>
                <a:p>
                  <a:r>
                    <a:rPr lang="en-US">
                      <a:noFill/>
                    </a:rPr>
                    <a:t> </a:t>
                  </a:r>
                </a:p>
              </p:txBody>
            </p:sp>
          </mc:Fallback>
        </mc:AlternateContent>
        <p:grpSp>
          <p:nvGrpSpPr>
            <p:cNvPr id="5" name="Group 4"/>
            <p:cNvGrpSpPr/>
            <p:nvPr/>
          </p:nvGrpSpPr>
          <p:grpSpPr>
            <a:xfrm>
              <a:off x="755873" y="859698"/>
              <a:ext cx="345056" cy="310740"/>
              <a:chOff x="755873" y="859698"/>
              <a:chExt cx="345056" cy="310740"/>
            </a:xfrm>
          </p:grpSpPr>
          <p:sp>
            <p:nvSpPr>
              <p:cNvPr id="37" name="Oval 36"/>
              <p:cNvSpPr/>
              <p:nvPr/>
            </p:nvSpPr>
            <p:spPr>
              <a:xfrm>
                <a:off x="755873" y="859887"/>
                <a:ext cx="345056" cy="310551"/>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TextBox 32"/>
              <p:cNvSpPr txBox="1"/>
              <p:nvPr/>
            </p:nvSpPr>
            <p:spPr>
              <a:xfrm>
                <a:off x="813364" y="859698"/>
                <a:ext cx="229870" cy="233039"/>
              </a:xfrm>
              <a:prstGeom prst="rect">
                <a:avLst/>
              </a:prstGeom>
              <a:noFill/>
            </p:spPr>
            <p:txBody>
              <a:bodyPr wrap="square" rtlCol="0">
                <a:spAutoFit/>
              </a:bodyPr>
              <a:lstStyle/>
              <a:p>
                <a:pPr marL="0" marR="0">
                  <a:spcBef>
                    <a:spcPts val="0"/>
                  </a:spcBef>
                  <a:spcAft>
                    <a:spcPts val="0"/>
                  </a:spcAft>
                </a:pPr>
                <a:r>
                  <a:rPr lang="en-US"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400" dirty="0">
                  <a:effectLst/>
                  <a:latin typeface="Times New Roman" panose="02020603050405020304" pitchFamily="18" charset="0"/>
                  <a:ea typeface="Times New Roman" panose="02020603050405020304" pitchFamily="18" charset="0"/>
                </a:endParaRPr>
              </a:p>
            </p:txBody>
          </p:sp>
        </p:grpSp>
        <p:grpSp>
          <p:nvGrpSpPr>
            <p:cNvPr id="6" name="Group 5"/>
            <p:cNvGrpSpPr/>
            <p:nvPr/>
          </p:nvGrpSpPr>
          <p:grpSpPr>
            <a:xfrm>
              <a:off x="4163308" y="859698"/>
              <a:ext cx="345056" cy="310740"/>
              <a:chOff x="4163308" y="859698"/>
              <a:chExt cx="345056" cy="310740"/>
            </a:xfrm>
          </p:grpSpPr>
          <p:sp>
            <p:nvSpPr>
              <p:cNvPr id="35" name="Oval 34"/>
              <p:cNvSpPr/>
              <p:nvPr/>
            </p:nvSpPr>
            <p:spPr>
              <a:xfrm>
                <a:off x="4163308" y="859887"/>
                <a:ext cx="345056" cy="310551"/>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Box 30"/>
              <p:cNvSpPr txBox="1"/>
              <p:nvPr/>
            </p:nvSpPr>
            <p:spPr>
              <a:xfrm>
                <a:off x="4220718" y="859698"/>
                <a:ext cx="229870" cy="252459"/>
              </a:xfrm>
              <a:prstGeom prst="rect">
                <a:avLst/>
              </a:prstGeom>
              <a:noFill/>
            </p:spPr>
            <p:txBody>
              <a:bodyPr wrap="square" rtlCol="0">
                <a:spAutoFit/>
              </a:bodyPr>
              <a:lstStyle/>
              <a:p>
                <a:pPr marL="0" marR="0">
                  <a:spcBef>
                    <a:spcPts val="0"/>
                  </a:spcBef>
                  <a:spcAft>
                    <a:spcPts val="0"/>
                  </a:spcAft>
                </a:pPr>
                <a:r>
                  <a:rPr lang="en-US" sz="2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p:txBody>
          </p:sp>
        </p:grpSp>
        <p:cxnSp>
          <p:nvCxnSpPr>
            <p:cNvPr id="7" name="Straight Arrow Connector 6"/>
            <p:cNvCxnSpPr/>
            <p:nvPr/>
          </p:nvCxnSpPr>
          <p:spPr>
            <a:xfrm>
              <a:off x="2006363" y="1015162"/>
              <a:ext cx="252000" cy="0"/>
            </a:xfrm>
            <a:prstGeom prst="straightConnector1">
              <a:avLst/>
            </a:prstGeom>
            <a:noFill/>
            <a:ln w="12700" cap="flat" cmpd="sng" algn="ctr">
              <a:solidFill>
                <a:sysClr val="windowText" lastClr="000000"/>
              </a:solidFill>
              <a:prstDash val="solid"/>
              <a:miter lim="800000"/>
              <a:tailEnd type="triangle"/>
            </a:ln>
            <a:effectLst/>
          </p:spPr>
        </p:cxnSp>
        <p:cxnSp>
          <p:nvCxnSpPr>
            <p:cNvPr id="8" name="Straight Arrow Connector 7"/>
            <p:cNvCxnSpPr/>
            <p:nvPr/>
          </p:nvCxnSpPr>
          <p:spPr>
            <a:xfrm>
              <a:off x="2990974" y="1021419"/>
              <a:ext cx="288000" cy="0"/>
            </a:xfrm>
            <a:prstGeom prst="straightConnector1">
              <a:avLst/>
            </a:prstGeom>
            <a:noFill/>
            <a:ln w="12700" cap="flat" cmpd="sng" algn="ctr">
              <a:solidFill>
                <a:sysClr val="windowText" lastClr="000000"/>
              </a:solidFill>
              <a:prstDash val="solid"/>
              <a:miter lim="800000"/>
              <a:tailEnd type="triangle"/>
            </a:ln>
            <a:effectLst/>
          </p:spPr>
        </p:cxnSp>
        <p:cxnSp>
          <p:nvCxnSpPr>
            <p:cNvPr id="9" name="Straight Arrow Connector 8"/>
            <p:cNvCxnSpPr/>
            <p:nvPr/>
          </p:nvCxnSpPr>
          <p:spPr>
            <a:xfrm>
              <a:off x="1106341" y="1015162"/>
              <a:ext cx="216000" cy="0"/>
            </a:xfrm>
            <a:prstGeom prst="straightConnector1">
              <a:avLst/>
            </a:prstGeom>
            <a:noFill/>
            <a:ln w="12700" cap="flat" cmpd="sng" algn="ctr">
              <a:solidFill>
                <a:sysClr val="windowText" lastClr="000000"/>
              </a:solidFill>
              <a:prstDash val="solid"/>
              <a:miter lim="800000"/>
              <a:tailEnd type="triangle"/>
            </a:ln>
            <a:effectLst/>
          </p:spPr>
        </p:cxnSp>
        <p:cxnSp>
          <p:nvCxnSpPr>
            <p:cNvPr id="10" name="Straight Arrow Connector 9"/>
            <p:cNvCxnSpPr/>
            <p:nvPr/>
          </p:nvCxnSpPr>
          <p:spPr>
            <a:xfrm>
              <a:off x="3915551" y="1014684"/>
              <a:ext cx="252000" cy="0"/>
            </a:xfrm>
            <a:prstGeom prst="straightConnector1">
              <a:avLst/>
            </a:prstGeom>
            <a:noFill/>
            <a:ln w="12700" cap="flat" cmpd="sng" algn="ctr">
              <a:solidFill>
                <a:sysClr val="windowText" lastClr="000000"/>
              </a:solidFill>
              <a:prstDash val="solid"/>
              <a:miter lim="800000"/>
              <a:tailEnd type="triangle"/>
            </a:ln>
            <a:effectLst/>
          </p:spPr>
        </p:cxnSp>
        <p:cxnSp>
          <p:nvCxnSpPr>
            <p:cNvPr id="11" name="Straight Connector 10"/>
            <p:cNvCxnSpPr/>
            <p:nvPr/>
          </p:nvCxnSpPr>
          <p:spPr>
            <a:xfrm flipH="1" flipV="1">
              <a:off x="900913" y="1635428"/>
              <a:ext cx="1368000" cy="0"/>
            </a:xfrm>
            <a:prstGeom prst="line">
              <a:avLst/>
            </a:prstGeom>
            <a:noFill/>
            <a:ln w="12700" cap="flat" cmpd="sng" algn="ctr">
              <a:solidFill>
                <a:sysClr val="windowText" lastClr="000000"/>
              </a:solidFill>
              <a:prstDash val="solid"/>
              <a:miter lim="800000"/>
            </a:ln>
            <a:effectLst/>
          </p:spPr>
        </p:cxnSp>
        <p:cxnSp>
          <p:nvCxnSpPr>
            <p:cNvPr id="12" name="Straight Arrow Connector 11"/>
            <p:cNvCxnSpPr/>
            <p:nvPr/>
          </p:nvCxnSpPr>
          <p:spPr>
            <a:xfrm flipH="1" flipV="1">
              <a:off x="3134974" y="1616890"/>
              <a:ext cx="1534877" cy="0"/>
            </a:xfrm>
            <a:prstGeom prst="straightConnector1">
              <a:avLst/>
            </a:prstGeom>
            <a:noFill/>
            <a:ln w="12700" cap="flat" cmpd="sng" algn="ctr">
              <a:solidFill>
                <a:sysClr val="windowText" lastClr="000000"/>
              </a:solidFill>
              <a:prstDash val="solid"/>
              <a:miter lim="800000"/>
              <a:tailEnd type="triangle"/>
            </a:ln>
            <a:effectLst/>
          </p:spPr>
        </p:cxnSp>
        <p:cxnSp>
          <p:nvCxnSpPr>
            <p:cNvPr id="13" name="Straight Connector 12"/>
            <p:cNvCxnSpPr/>
            <p:nvPr/>
          </p:nvCxnSpPr>
          <p:spPr>
            <a:xfrm>
              <a:off x="4672265" y="1004890"/>
              <a:ext cx="0" cy="612000"/>
            </a:xfrm>
            <a:prstGeom prst="line">
              <a:avLst/>
            </a:prstGeom>
            <a:noFill/>
            <a:ln w="12700" cap="flat" cmpd="sng" algn="ctr">
              <a:solidFill>
                <a:sysClr val="windowText" lastClr="000000"/>
              </a:solidFill>
              <a:prstDash val="solid"/>
              <a:miter lim="800000"/>
            </a:ln>
            <a:effectLst/>
          </p:spPr>
        </p:cxnSp>
        <p:cxnSp>
          <p:nvCxnSpPr>
            <p:cNvPr id="14" name="Straight Connector 13"/>
            <p:cNvCxnSpPr/>
            <p:nvPr/>
          </p:nvCxnSpPr>
          <p:spPr>
            <a:xfrm>
              <a:off x="3769994" y="211887"/>
              <a:ext cx="576000" cy="0"/>
            </a:xfrm>
            <a:prstGeom prst="line">
              <a:avLst/>
            </a:prstGeom>
            <a:noFill/>
            <a:ln w="12700" cap="flat" cmpd="sng" algn="ctr">
              <a:solidFill>
                <a:sysClr val="windowText" lastClr="000000"/>
              </a:solidFill>
              <a:prstDash val="solid"/>
              <a:miter lim="800000"/>
            </a:ln>
            <a:effectLst/>
          </p:spPr>
        </p:cxnSp>
        <p:cxnSp>
          <p:nvCxnSpPr>
            <p:cNvPr id="15" name="Straight Arrow Connector 14"/>
            <p:cNvCxnSpPr/>
            <p:nvPr/>
          </p:nvCxnSpPr>
          <p:spPr>
            <a:xfrm>
              <a:off x="2666974" y="212640"/>
              <a:ext cx="468000" cy="0"/>
            </a:xfrm>
            <a:prstGeom prst="straightConnector1">
              <a:avLst/>
            </a:prstGeom>
            <a:noFill/>
            <a:ln w="12700" cap="flat" cmpd="sng" algn="ctr">
              <a:solidFill>
                <a:sysClr val="windowText" lastClr="000000"/>
              </a:solidFill>
              <a:prstDash val="solid"/>
              <a:miter lim="800000"/>
              <a:tailEnd type="triangle"/>
            </a:ln>
            <a:effectLst/>
          </p:spPr>
        </p:cxnSp>
        <p:cxnSp>
          <p:nvCxnSpPr>
            <p:cNvPr id="16" name="Straight Arrow Connector 15"/>
            <p:cNvCxnSpPr/>
            <p:nvPr/>
          </p:nvCxnSpPr>
          <p:spPr>
            <a:xfrm>
              <a:off x="4508364" y="1004891"/>
              <a:ext cx="360000" cy="0"/>
            </a:xfrm>
            <a:prstGeom prst="straightConnector1">
              <a:avLst/>
            </a:prstGeom>
            <a:noFill/>
            <a:ln w="12700" cap="flat" cmpd="sng" algn="ctr">
              <a:solidFill>
                <a:sysClr val="windowText" lastClr="000000"/>
              </a:solidFill>
              <a:prstDash val="solid"/>
              <a:miter lim="800000"/>
              <a:tailEnd type="triangle"/>
            </a:ln>
            <a:effectLst/>
          </p:spPr>
        </p:cxnSp>
        <p:cxnSp>
          <p:nvCxnSpPr>
            <p:cNvPr id="17" name="Straight Arrow Connector 16"/>
            <p:cNvCxnSpPr/>
            <p:nvPr/>
          </p:nvCxnSpPr>
          <p:spPr>
            <a:xfrm rot="5400000">
              <a:off x="4034997" y="535887"/>
              <a:ext cx="648000" cy="0"/>
            </a:xfrm>
            <a:prstGeom prst="straightConnector1">
              <a:avLst/>
            </a:prstGeom>
            <a:noFill/>
            <a:ln w="12700" cap="flat" cmpd="sng" algn="ctr">
              <a:solidFill>
                <a:sysClr val="windowText" lastClr="000000"/>
              </a:solidFill>
              <a:prstDash val="solid"/>
              <a:miter lim="800000"/>
              <a:tailEnd type="triangle"/>
            </a:ln>
            <a:effectLst/>
          </p:spPr>
        </p:cxnSp>
        <p:cxnSp>
          <p:nvCxnSpPr>
            <p:cNvPr id="18" name="Straight Arrow Connector 17"/>
            <p:cNvCxnSpPr/>
            <p:nvPr/>
          </p:nvCxnSpPr>
          <p:spPr>
            <a:xfrm rot="16200000" flipV="1">
              <a:off x="666913" y="1404438"/>
              <a:ext cx="468000" cy="0"/>
            </a:xfrm>
            <a:prstGeom prst="straightConnector1">
              <a:avLst/>
            </a:prstGeom>
            <a:noFill/>
            <a:ln w="12700" cap="flat" cmpd="sng" algn="ctr">
              <a:solidFill>
                <a:sysClr val="windowText" lastClr="000000"/>
              </a:solidFill>
              <a:prstDash val="solid"/>
              <a:miter lim="800000"/>
              <a:tailEnd type="triangle"/>
            </a:ln>
            <a:effectLst/>
          </p:spPr>
        </p:cxnSp>
        <p:pic>
          <p:nvPicPr>
            <p:cNvPr id="19" name="Picture 18"/>
            <p:cNvPicPr>
              <a:picLocks noChangeAspect="1"/>
            </p:cNvPicPr>
            <p:nvPr/>
          </p:nvPicPr>
          <p:blipFill>
            <a:blip r:embed="rId3"/>
            <a:stretch>
              <a:fillRect/>
            </a:stretch>
          </p:blipFill>
          <p:spPr>
            <a:xfrm>
              <a:off x="288596" y="935430"/>
              <a:ext cx="548688" cy="158510"/>
            </a:xfrm>
            <a:prstGeom prst="rect">
              <a:avLst/>
            </a:prstGeom>
          </p:spPr>
        </p:pic>
        <p:sp>
          <p:nvSpPr>
            <p:cNvPr id="20" name="TextBox 20"/>
            <p:cNvSpPr txBox="1"/>
            <p:nvPr/>
          </p:nvSpPr>
          <p:spPr>
            <a:xfrm>
              <a:off x="4450748" y="450793"/>
              <a:ext cx="221615" cy="317842"/>
            </a:xfrm>
            <a:prstGeom prst="rect">
              <a:avLst/>
            </a:prstGeom>
            <a:noFill/>
          </p:spPr>
          <p:txBody>
            <a:bodyPr wrap="square" rtlCol="0">
              <a:spAutoFit/>
            </a:bodyPr>
            <a:lstStyle/>
            <a:p>
              <a:pPr marL="0" marR="0">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200">
                <a:effectLst/>
                <a:latin typeface="Times New Roman" panose="02020603050405020304" pitchFamily="18" charset="0"/>
                <a:ea typeface="Times New Roman" panose="02020603050405020304" pitchFamily="18" charset="0"/>
              </a:endParaRPr>
            </a:p>
          </p:txBody>
        </p:sp>
        <p:sp>
          <p:nvSpPr>
            <p:cNvPr id="21" name="TextBox 21"/>
            <p:cNvSpPr txBox="1"/>
            <p:nvPr/>
          </p:nvSpPr>
          <p:spPr>
            <a:xfrm>
              <a:off x="3967900" y="678365"/>
              <a:ext cx="220980" cy="317842"/>
            </a:xfrm>
            <a:prstGeom prst="rect">
              <a:avLst/>
            </a:prstGeom>
            <a:noFill/>
          </p:spPr>
          <p:txBody>
            <a:bodyPr wrap="square" rtlCol="0">
              <a:spAutoFit/>
            </a:bodyPr>
            <a:lstStyle/>
            <a:p>
              <a:pPr marL="0" marR="0">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200">
                <a:effectLst/>
                <a:latin typeface="Times New Roman" panose="02020603050405020304" pitchFamily="18" charset="0"/>
                <a:ea typeface="Times New Roman" panose="02020603050405020304" pitchFamily="18" charset="0"/>
              </a:endParaRPr>
            </a:p>
          </p:txBody>
        </p:sp>
        <p:sp>
          <p:nvSpPr>
            <p:cNvPr id="22" name="TextBox 22"/>
            <p:cNvSpPr txBox="1"/>
            <p:nvPr/>
          </p:nvSpPr>
          <p:spPr>
            <a:xfrm>
              <a:off x="529037" y="635419"/>
              <a:ext cx="221615" cy="317842"/>
            </a:xfrm>
            <a:prstGeom prst="rect">
              <a:avLst/>
            </a:prstGeom>
            <a:noFill/>
          </p:spPr>
          <p:txBody>
            <a:bodyPr wrap="square" rtlCol="0">
              <a:spAutoFit/>
            </a:bodyPr>
            <a:lstStyle/>
            <a:p>
              <a:pPr marL="0" marR="0">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200">
                <a:effectLst/>
                <a:latin typeface="Times New Roman" panose="02020603050405020304" pitchFamily="18" charset="0"/>
                <a:ea typeface="Times New Roman" panose="02020603050405020304" pitchFamily="18" charset="0"/>
              </a:endParaRPr>
            </a:p>
          </p:txBody>
        </p:sp>
        <p:sp>
          <p:nvSpPr>
            <p:cNvPr id="23" name="TextBox 23"/>
            <p:cNvSpPr txBox="1"/>
            <p:nvPr/>
          </p:nvSpPr>
          <p:spPr>
            <a:xfrm>
              <a:off x="597539" y="990474"/>
              <a:ext cx="221615" cy="317842"/>
            </a:xfrm>
            <a:prstGeom prst="rect">
              <a:avLst/>
            </a:prstGeom>
            <a:noFill/>
          </p:spPr>
          <p:txBody>
            <a:bodyPr wrap="square" rtlCol="0">
              <a:spAutoFit/>
            </a:bodyPr>
            <a:lstStyle/>
            <a:p>
              <a:pPr marL="0" marR="0">
                <a:spcBef>
                  <a:spcPts val="0"/>
                </a:spcBef>
                <a:spcAft>
                  <a:spcPts val="0"/>
                </a:spcAft>
              </a:pPr>
              <a:r>
                <a:rPr lang="en-US" sz="1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_</a:t>
              </a:r>
              <a:endParaRPr lang="en-US" sz="120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24" name="TextBox 24"/>
                <p:cNvSpPr txBox="1"/>
                <p:nvPr/>
              </p:nvSpPr>
              <p:spPr>
                <a:xfrm>
                  <a:off x="2228993" y="53728"/>
                  <a:ext cx="588645" cy="252459"/>
                </a:xfrm>
                <a:prstGeom prst="rect">
                  <a:avLst/>
                </a:prstGeom>
                <a:noFill/>
                <a:ln>
                  <a:noFill/>
                </a:ln>
              </p:spPr>
              <p:txBody>
                <a:bodyPr wrap="square" rtlCol="1">
                  <a:spAutoFit/>
                </a:bodyPr>
                <a:lstStyle/>
                <a:p>
                  <a:pPr marL="0" marR="0">
                    <a:spcBef>
                      <a:spcPts val="0"/>
                    </a:spcBef>
                    <a:spcAft>
                      <a:spcPts val="0"/>
                    </a:spcAft>
                  </a:pPr>
                  <a14:m>
                    <m:oMath xmlns:m="http://schemas.openxmlformats.org/officeDocument/2006/math">
                      <m:r>
                        <a:rPr lang="en-US" sz="2000" i="1" kern="1200">
                          <a:solidFill>
                            <a:srgbClr val="000000"/>
                          </a:solidFill>
                          <a:effectLst/>
                          <a:latin typeface="Cambria Math" panose="02040503050406030204" pitchFamily="18" charset="0"/>
                          <a:ea typeface="Cambria Math" panose="02040503050406030204" pitchFamily="18" charset="0"/>
                        </a:rPr>
                        <m:t>𝑇</m:t>
                      </m:r>
                      <m:r>
                        <m:rPr>
                          <m:sty m:val="p"/>
                        </m:rPr>
                        <a:rPr lang="en-US" sz="2000" kern="1200" baseline="-25000">
                          <a:solidFill>
                            <a:srgbClr val="000000"/>
                          </a:solidFill>
                          <a:effectLst/>
                          <a:latin typeface="Cambria Math" panose="02040503050406030204" pitchFamily="18" charset="0"/>
                          <a:ea typeface="Cambria Math" panose="02040503050406030204" pitchFamily="18" charset="0"/>
                        </a:rPr>
                        <m:t>i</m:t>
                      </m:r>
                      <m:r>
                        <a:rPr lang="en-US" sz="2000" i="1" kern="1200" baseline="-25000">
                          <a:solidFill>
                            <a:srgbClr val="000000"/>
                          </a:solidFill>
                          <a:effectLst/>
                          <a:latin typeface="Cambria Math" panose="02040503050406030204" pitchFamily="18" charset="0"/>
                          <a:ea typeface="Cambria Math" panose="02040503050406030204" pitchFamily="18" charset="0"/>
                        </a:rPr>
                        <m:t> </m:t>
                      </m:r>
                    </m:oMath>
                  </a14:m>
                  <a:r>
                    <a:rPr lang="en-US" sz="2000" kern="1200" dirty="0">
                      <a:solidFill>
                        <a:srgbClr val="000000"/>
                      </a:solidFill>
                      <a:effectLst/>
                      <a:latin typeface="Times New Roman" panose="02020603050405020304" pitchFamily="18" charset="0"/>
                      <a:ea typeface="Times New Roman" panose="02020603050405020304" pitchFamily="18" charset="0"/>
                    </a:rPr>
                    <a:t>(s)</a:t>
                  </a: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4" name="TextBox 24"/>
                <p:cNvSpPr txBox="1">
                  <a:spLocks noRot="1" noChangeAspect="1" noMove="1" noResize="1" noEditPoints="1" noAdjustHandles="1" noChangeArrowheads="1" noChangeShapeType="1" noTextEdit="1"/>
                </p:cNvSpPr>
                <p:nvPr/>
              </p:nvSpPr>
              <p:spPr>
                <a:xfrm>
                  <a:off x="2228993" y="53728"/>
                  <a:ext cx="588645" cy="252459"/>
                </a:xfrm>
                <a:prstGeom prst="rect">
                  <a:avLst/>
                </a:prstGeom>
                <a:blipFill>
                  <a:blip r:embed="rId4"/>
                  <a:stretch>
                    <a:fillRect t="-7576" b="-25758"/>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5"/>
                <p:cNvSpPr txBox="1"/>
                <p:nvPr/>
              </p:nvSpPr>
              <p:spPr>
                <a:xfrm>
                  <a:off x="4837475" y="816745"/>
                  <a:ext cx="588010" cy="311784"/>
                </a:xfrm>
                <a:prstGeom prst="rect">
                  <a:avLst/>
                </a:prstGeom>
                <a:noFill/>
                <a:ln>
                  <a:noFill/>
                </a:ln>
              </p:spPr>
              <p:txBody>
                <a:bodyPr wrap="square" rtlCol="1">
                  <a:noAutofit/>
                </a:bodyPr>
                <a:lstStyle/>
                <a:p>
                  <a:pPr marL="0" marR="0">
                    <a:spcBef>
                      <a:spcPts val="0"/>
                    </a:spcBef>
                    <a:spcAft>
                      <a:spcPts val="0"/>
                    </a:spcAft>
                  </a:pPr>
                  <a14:m>
                    <m:oMath xmlns:m="http://schemas.openxmlformats.org/officeDocument/2006/math">
                      <m:r>
                        <a:rPr lang="en-US" sz="2000" i="1" kern="1200">
                          <a:solidFill>
                            <a:srgbClr val="000000"/>
                          </a:solidFill>
                          <a:effectLst/>
                          <a:latin typeface="Cambria Math" panose="02040503050406030204" pitchFamily="18" charset="0"/>
                          <a:ea typeface="Cambria Math" panose="02040503050406030204" pitchFamily="18" charset="0"/>
                        </a:rPr>
                        <m:t>𝑇</m:t>
                      </m:r>
                      <m:r>
                        <a:rPr lang="en-US" sz="2000" i="1" kern="1200" baseline="-25000">
                          <a:solidFill>
                            <a:srgbClr val="000000"/>
                          </a:solidFill>
                          <a:effectLst/>
                          <a:latin typeface="Cambria Math" panose="02040503050406030204" pitchFamily="18" charset="0"/>
                          <a:ea typeface="Cambria Math" panose="02040503050406030204" pitchFamily="18" charset="0"/>
                        </a:rPr>
                        <m:t>𝑜</m:t>
                      </m:r>
                      <m:r>
                        <a:rPr lang="en-US" sz="2000" i="1" kern="1200" baseline="-25000">
                          <a:solidFill>
                            <a:srgbClr val="000000"/>
                          </a:solidFill>
                          <a:effectLst/>
                          <a:latin typeface="Cambria Math" panose="02040503050406030204" pitchFamily="18" charset="0"/>
                          <a:ea typeface="Cambria Math" panose="02040503050406030204" pitchFamily="18" charset="0"/>
                        </a:rPr>
                        <m:t> </m:t>
                      </m:r>
                    </m:oMath>
                  </a14:m>
                  <a:r>
                    <a:rPr lang="en-US" sz="2000" kern="1200" dirty="0">
                      <a:solidFill>
                        <a:srgbClr val="000000"/>
                      </a:solidFill>
                      <a:effectLst/>
                      <a:latin typeface="Times New Roman" panose="02020603050405020304" pitchFamily="18" charset="0"/>
                      <a:ea typeface="Times New Roman" panose="02020603050405020304" pitchFamily="18" charset="0"/>
                    </a:rPr>
                    <a:t>(s)</a:t>
                  </a: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5" name="TextBox 25"/>
                <p:cNvSpPr txBox="1">
                  <a:spLocks noRot="1" noChangeAspect="1" noMove="1" noResize="1" noEditPoints="1" noAdjustHandles="1" noChangeArrowheads="1" noChangeShapeType="1" noTextEdit="1"/>
                </p:cNvSpPr>
                <p:nvPr/>
              </p:nvSpPr>
              <p:spPr>
                <a:xfrm>
                  <a:off x="4837475" y="816745"/>
                  <a:ext cx="588010" cy="311784"/>
                </a:xfrm>
                <a:prstGeom prst="rect">
                  <a:avLst/>
                </a:prstGeom>
                <a:blipFill>
                  <a:blip r:embed="rId5"/>
                  <a:stretch>
                    <a:fillRect t="-6098" r="-2344" b="-1220"/>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6"/>
                <p:cNvSpPr txBox="1"/>
                <p:nvPr/>
              </p:nvSpPr>
              <p:spPr>
                <a:xfrm>
                  <a:off x="0" y="713536"/>
                  <a:ext cx="669290" cy="233039"/>
                </a:xfrm>
                <a:prstGeom prst="rect">
                  <a:avLst/>
                </a:prstGeom>
                <a:noFill/>
                <a:ln>
                  <a:noFill/>
                </a:ln>
              </p:spPr>
              <p:txBody>
                <a:bodyPr wrap="square" rtlCol="1">
                  <a:spAutoFit/>
                </a:bodyPr>
                <a:lstStyle/>
                <a:p>
                  <a:pPr marL="0" marR="0">
                    <a:spcBef>
                      <a:spcPts val="0"/>
                    </a:spcBef>
                    <a:spcAft>
                      <a:spcPts val="0"/>
                    </a:spcAft>
                  </a:pPr>
                  <a14:m>
                    <m:oMath xmlns:m="http://schemas.openxmlformats.org/officeDocument/2006/math">
                      <m:r>
                        <a:rPr lang="en-US" i="1" kern="1200">
                          <a:solidFill>
                            <a:srgbClr val="000000"/>
                          </a:solidFill>
                          <a:effectLst/>
                          <a:latin typeface="Cambria Math" panose="02040503050406030204" pitchFamily="18" charset="0"/>
                          <a:ea typeface="Cambria Math" panose="02040503050406030204" pitchFamily="18" charset="0"/>
                        </a:rPr>
                        <m:t>𝑇</m:t>
                      </m:r>
                      <m:r>
                        <m:rPr>
                          <m:sty m:val="p"/>
                        </m:rPr>
                        <a:rPr lang="en-US" kern="1200" baseline="-25000">
                          <a:solidFill>
                            <a:srgbClr val="000000"/>
                          </a:solidFill>
                          <a:effectLst/>
                          <a:latin typeface="Cambria Math" panose="02040503050406030204" pitchFamily="18" charset="0"/>
                          <a:ea typeface="Cambria Math" panose="02040503050406030204" pitchFamily="18" charset="0"/>
                        </a:rPr>
                        <m:t>sp</m:t>
                      </m:r>
                      <m:r>
                        <a:rPr lang="en-US" i="1" kern="1200" baseline="-25000">
                          <a:solidFill>
                            <a:srgbClr val="000000"/>
                          </a:solidFill>
                          <a:effectLst/>
                          <a:latin typeface="Cambria Math" panose="02040503050406030204" pitchFamily="18" charset="0"/>
                          <a:ea typeface="Cambria Math" panose="02040503050406030204" pitchFamily="18" charset="0"/>
                        </a:rPr>
                        <m:t> </m:t>
                      </m:r>
                    </m:oMath>
                  </a14:m>
                  <a:r>
                    <a:rPr lang="en-US" kern="1200" dirty="0">
                      <a:solidFill>
                        <a:srgbClr val="000000"/>
                      </a:solidFill>
                      <a:effectLst/>
                      <a:latin typeface="Times New Roman" panose="02020603050405020304" pitchFamily="18" charset="0"/>
                      <a:ea typeface="Times New Roman" panose="02020603050405020304" pitchFamily="18" charset="0"/>
                    </a:rPr>
                    <a:t>(s)</a:t>
                  </a:r>
                  <a:endParaRPr lang="en-US" dirty="0">
                    <a:effectLst/>
                    <a:latin typeface="Times New Roman" panose="02020603050405020304" pitchFamily="18" charset="0"/>
                    <a:ea typeface="Times New Roman" panose="02020603050405020304" pitchFamily="18" charset="0"/>
                  </a:endParaRPr>
                </a:p>
              </p:txBody>
            </p:sp>
          </mc:Choice>
          <mc:Fallback xmlns="">
            <p:sp>
              <p:nvSpPr>
                <p:cNvPr id="26" name="TextBox 26"/>
                <p:cNvSpPr txBox="1">
                  <a:spLocks noRot="1" noChangeAspect="1" noMove="1" noResize="1" noEditPoints="1" noAdjustHandles="1" noChangeArrowheads="1" noChangeShapeType="1" noTextEdit="1"/>
                </p:cNvSpPr>
                <p:nvPr/>
              </p:nvSpPr>
              <p:spPr>
                <a:xfrm>
                  <a:off x="0" y="713536"/>
                  <a:ext cx="669290" cy="233039"/>
                </a:xfrm>
                <a:prstGeom prst="rect">
                  <a:avLst/>
                </a:prstGeom>
                <a:blipFill>
                  <a:blip r:embed="rId6"/>
                  <a:stretch>
                    <a:fillRect t="-10000" b="-2666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3122147" y="0"/>
                  <a:ext cx="707978" cy="426348"/>
                </a:xfrm>
                <a:prstGeom prst="rect">
                  <a:avLst/>
                </a:prstGeom>
                <a:ln>
                  <a:solidFill>
                    <a:sysClr val="windowText" lastClr="000000"/>
                  </a:solidFill>
                </a:ln>
              </p:spPr>
              <p:txBody>
                <a:bodyPr wrap="none">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1</m:t>
                            </m:r>
                          </m:num>
                          <m:den>
                            <m:r>
                              <a:rPr lang="el-GR"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𝜏</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r>
                              <a:rPr lang="en-US" sz="2000"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den>
                        </m:f>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27" name="Rectangle 26"/>
                <p:cNvSpPr>
                  <a:spLocks noRot="1" noChangeAspect="1" noMove="1" noResize="1" noEditPoints="1" noAdjustHandles="1" noChangeArrowheads="1" noChangeShapeType="1" noTextEdit="1"/>
                </p:cNvSpPr>
                <p:nvPr/>
              </p:nvSpPr>
              <p:spPr>
                <a:xfrm>
                  <a:off x="3122147" y="0"/>
                  <a:ext cx="707978" cy="426348"/>
                </a:xfrm>
                <a:prstGeom prst="rect">
                  <a:avLst/>
                </a:prstGeom>
                <a:blipFill>
                  <a:blip r:embed="rId7"/>
                  <a:stretch>
                    <a:fillRect/>
                  </a:stretch>
                </a:blipFill>
                <a:ln>
                  <a:solidFill>
                    <a:sysClr val="windowText" lastClr="0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3263802" y="782685"/>
                  <a:ext cx="707978" cy="430231"/>
                </a:xfrm>
                <a:prstGeom prst="rect">
                  <a:avLst/>
                </a:prstGeom>
                <a:ln>
                  <a:solidFill>
                    <a:sysClr val="windowText" lastClr="000000"/>
                  </a:solidFill>
                </a:ln>
              </p:spPr>
              <p:txBody>
                <a:bodyPr wrap="none">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𝑘</m:t>
                            </m:r>
                          </m:num>
                          <m:den>
                            <m:r>
                              <a:rPr lang="el-GR"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𝜏</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r>
                              <a:rPr lang="en-US" sz="2000"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den>
                        </m:f>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28" name="Rectangle 27"/>
                <p:cNvSpPr>
                  <a:spLocks noRot="1" noChangeAspect="1" noMove="1" noResize="1" noEditPoints="1" noAdjustHandles="1" noChangeArrowheads="1" noChangeShapeType="1" noTextEdit="1"/>
                </p:cNvSpPr>
                <p:nvPr/>
              </p:nvSpPr>
              <p:spPr>
                <a:xfrm>
                  <a:off x="3263802" y="782685"/>
                  <a:ext cx="707978" cy="430231"/>
                </a:xfrm>
                <a:prstGeom prst="rect">
                  <a:avLst/>
                </a:prstGeom>
                <a:blipFill>
                  <a:blip r:embed="rId8"/>
                  <a:stretch>
                    <a:fillRect/>
                  </a:stretch>
                </a:blipFill>
                <a:ln>
                  <a:solidFill>
                    <a:sysClr val="windowText" lastClr="0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2258231" y="782668"/>
                  <a:ext cx="675640" cy="443994"/>
                </a:xfrm>
                <a:prstGeom prst="rect">
                  <a:avLst/>
                </a:prstGeom>
                <a:ln>
                  <a:solidFill>
                    <a:sysClr val="windowText" lastClr="000000"/>
                  </a:solidFill>
                </a:ln>
              </p:spPr>
              <p:txBody>
                <a:bodyPr wrap="none">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sSub>
                              <m:sSubPr>
                                <m:ctrlP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𝑘</m:t>
                                </m:r>
                              </m:e>
                              <m:sub>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𝑣</m:t>
                                </m:r>
                              </m:sub>
                            </m:sSub>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num>
                          <m:den>
                            <m:r>
                              <a:rPr lang="el-GR"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𝜏</m:t>
                            </m:r>
                            <m:r>
                              <a:rPr lang="en-US" i="1" kern="1200" baseline="-250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𝑣</m:t>
                            </m:r>
                            <m:r>
                              <a:rPr lang="en-US"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r>
                              <a:rPr lang="en-US"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den>
                        </m:f>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29" name="Rectangle 28"/>
                <p:cNvSpPr>
                  <a:spLocks noRot="1" noChangeAspect="1" noMove="1" noResize="1" noEditPoints="1" noAdjustHandles="1" noChangeArrowheads="1" noChangeShapeType="1" noTextEdit="1"/>
                </p:cNvSpPr>
                <p:nvPr/>
              </p:nvSpPr>
              <p:spPr>
                <a:xfrm>
                  <a:off x="2258231" y="782668"/>
                  <a:ext cx="675640" cy="443994"/>
                </a:xfrm>
                <a:prstGeom prst="rect">
                  <a:avLst/>
                </a:prstGeom>
                <a:blipFill>
                  <a:blip r:embed="rId9"/>
                  <a:stretch>
                    <a:fillRect/>
                  </a:stretch>
                </a:blipFill>
                <a:ln>
                  <a:solidFill>
                    <a:sysClr val="windowText" lastClr="0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2258250" y="1359724"/>
                  <a:ext cx="815577" cy="430231"/>
                </a:xfrm>
                <a:prstGeom prst="rect">
                  <a:avLst/>
                </a:prstGeom>
                <a:ln>
                  <a:solidFill>
                    <a:sysClr val="windowText" lastClr="000000"/>
                  </a:solidFill>
                </a:ln>
              </p:spPr>
              <p:txBody>
                <a:bodyPr wrap="none">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fPr>
                          <m:num>
                            <m:sSub>
                              <m:sSubPr>
                                <m:ctrlP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𝑘</m:t>
                                </m:r>
                              </m:e>
                              <m:sub>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𝑚</m:t>
                                </m:r>
                              </m:sub>
                            </m:sSub>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 </m:t>
                            </m:r>
                          </m:num>
                          <m:den>
                            <m:r>
                              <a:rPr lang="el-GR"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𝜏</m:t>
                            </m:r>
                            <m:r>
                              <a:rPr lang="en-US" sz="2000" i="1" kern="1200" baseline="-250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𝑚</m:t>
                            </m:r>
                            <m:r>
                              <a:rPr lang="en-US" sz="2000" i="1"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𝑠</m:t>
                            </m:r>
                            <m:r>
                              <a:rPr lang="en-US" sz="2000" kern="1200">
                                <a:solidFill>
                                  <a:srgbClr val="000000"/>
                                </a:solidFill>
                                <a:effectLst/>
                                <a:latin typeface="Cambria Math" panose="02040503050406030204" pitchFamily="18" charset="0"/>
                                <a:ea typeface="Times New Roman" panose="02020603050405020304" pitchFamily="18" charset="0"/>
                                <a:cs typeface="Arial" panose="020B0604020202020204" pitchFamily="34" charset="0"/>
                              </a:rPr>
                              <m:t>+1</m:t>
                            </m:r>
                          </m:den>
                        </m:f>
                      </m:oMath>
                    </m:oMathPara>
                  </a14:m>
                  <a:endParaRPr lang="en-US" sz="1200" dirty="0">
                    <a:effectLst/>
                    <a:latin typeface="Times New Roman" panose="02020603050405020304" pitchFamily="18" charset="0"/>
                    <a:ea typeface="Times New Roman" panose="02020603050405020304" pitchFamily="18" charset="0"/>
                  </a:endParaRPr>
                </a:p>
              </p:txBody>
            </p:sp>
          </mc:Choice>
          <mc:Fallback xmlns="">
            <p:sp>
              <p:nvSpPr>
                <p:cNvPr id="30" name="Rectangle 29"/>
                <p:cNvSpPr>
                  <a:spLocks noRot="1" noChangeAspect="1" noMove="1" noResize="1" noEditPoints="1" noAdjustHandles="1" noChangeArrowheads="1" noChangeShapeType="1" noTextEdit="1"/>
                </p:cNvSpPr>
                <p:nvPr/>
              </p:nvSpPr>
              <p:spPr>
                <a:xfrm>
                  <a:off x="2258250" y="1359724"/>
                  <a:ext cx="815577" cy="430231"/>
                </a:xfrm>
                <a:prstGeom prst="rect">
                  <a:avLst/>
                </a:prstGeom>
                <a:blipFill>
                  <a:blip r:embed="rId10"/>
                  <a:stretch>
                    <a:fillRect/>
                  </a:stretch>
                </a:blipFill>
                <a:ln>
                  <a:solidFill>
                    <a:sysClr val="windowText" lastClr="0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6"/>
                <p:cNvSpPr txBox="1"/>
                <p:nvPr/>
              </p:nvSpPr>
              <p:spPr>
                <a:xfrm>
                  <a:off x="1322239" y="1366090"/>
                  <a:ext cx="684530" cy="213619"/>
                </a:xfrm>
                <a:prstGeom prst="rect">
                  <a:avLst/>
                </a:prstGeom>
                <a:noFill/>
                <a:ln>
                  <a:noFill/>
                </a:ln>
              </p:spPr>
              <p:txBody>
                <a:bodyPr wrap="square" rtlCol="1">
                  <a:spAutoFit/>
                </a:bodyPr>
                <a:lstStyle/>
                <a:p>
                  <a:pPr marL="0" marR="0">
                    <a:spcBef>
                      <a:spcPts val="0"/>
                    </a:spcBef>
                    <a:spcAft>
                      <a:spcPts val="0"/>
                    </a:spcAft>
                  </a:pPr>
                  <a14:m>
                    <m:oMath xmlns:m="http://schemas.openxmlformats.org/officeDocument/2006/math">
                      <m:r>
                        <a:rPr lang="en-US" sz="1600" i="1" kern="1200">
                          <a:solidFill>
                            <a:srgbClr val="000000"/>
                          </a:solidFill>
                          <a:effectLst/>
                          <a:latin typeface="Cambria Math" panose="02040503050406030204" pitchFamily="18" charset="0"/>
                          <a:ea typeface="Cambria Math" panose="02040503050406030204" pitchFamily="18" charset="0"/>
                        </a:rPr>
                        <m:t>𝑇</m:t>
                      </m:r>
                      <m:r>
                        <m:rPr>
                          <m:sty m:val="p"/>
                        </m:rPr>
                        <a:rPr lang="en-US" sz="1600" kern="1200" baseline="-25000">
                          <a:solidFill>
                            <a:srgbClr val="000000"/>
                          </a:solidFill>
                          <a:effectLst/>
                          <a:latin typeface="Cambria Math" panose="02040503050406030204" pitchFamily="18" charset="0"/>
                          <a:ea typeface="Cambria Math" panose="02040503050406030204" pitchFamily="18" charset="0"/>
                        </a:rPr>
                        <m:t>m</m:t>
                      </m:r>
                      <m:r>
                        <a:rPr lang="en-US" sz="1600" i="1" kern="1200" baseline="-25000">
                          <a:solidFill>
                            <a:srgbClr val="000000"/>
                          </a:solidFill>
                          <a:effectLst/>
                          <a:latin typeface="Cambria Math" panose="02040503050406030204" pitchFamily="18" charset="0"/>
                          <a:ea typeface="Cambria Math" panose="02040503050406030204" pitchFamily="18" charset="0"/>
                        </a:rPr>
                        <m:t> </m:t>
                      </m:r>
                    </m:oMath>
                  </a14:m>
                  <a:r>
                    <a:rPr lang="en-US" sz="1600" kern="1200" dirty="0">
                      <a:solidFill>
                        <a:srgbClr val="000000"/>
                      </a:solidFill>
                      <a:effectLst/>
                      <a:latin typeface="Times New Roman" panose="02020603050405020304" pitchFamily="18" charset="0"/>
                      <a:ea typeface="Times New Roman" panose="02020603050405020304" pitchFamily="18" charset="0"/>
                    </a:rPr>
                    <a:t>(s)</a:t>
                  </a:r>
                  <a:endParaRPr lang="en-US" sz="1600" dirty="0">
                    <a:effectLst/>
                    <a:latin typeface="Times New Roman" panose="02020603050405020304" pitchFamily="18" charset="0"/>
                    <a:ea typeface="Times New Roman" panose="02020603050405020304" pitchFamily="18" charset="0"/>
                  </a:endParaRPr>
                </a:p>
              </p:txBody>
            </p:sp>
          </mc:Choice>
          <mc:Fallback xmlns="">
            <p:sp>
              <p:nvSpPr>
                <p:cNvPr id="31" name="TextBox 36"/>
                <p:cNvSpPr txBox="1">
                  <a:spLocks noRot="1" noChangeAspect="1" noMove="1" noResize="1" noEditPoints="1" noAdjustHandles="1" noChangeArrowheads="1" noChangeShapeType="1" noTextEdit="1"/>
                </p:cNvSpPr>
                <p:nvPr/>
              </p:nvSpPr>
              <p:spPr>
                <a:xfrm>
                  <a:off x="1322239" y="1366090"/>
                  <a:ext cx="684530" cy="213619"/>
                </a:xfrm>
                <a:prstGeom prst="rect">
                  <a:avLst/>
                </a:prstGeom>
                <a:blipFill>
                  <a:blip r:embed="rId11"/>
                  <a:stretch>
                    <a:fillRect t="-5357" b="-21429"/>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7"/>
                <p:cNvSpPr txBox="1"/>
                <p:nvPr/>
              </p:nvSpPr>
              <p:spPr>
                <a:xfrm>
                  <a:off x="971356" y="651848"/>
                  <a:ext cx="448310" cy="233039"/>
                </a:xfrm>
                <a:prstGeom prst="rect">
                  <a:avLst/>
                </a:prstGeom>
                <a:noFill/>
                <a:ln>
                  <a:noFill/>
                </a:ln>
              </p:spPr>
              <p:txBody>
                <a:bodyPr wrap="square" rtlCol="1">
                  <a:spAutoFit/>
                </a:bodyPr>
                <a:lstStyle/>
                <a:p>
                  <a:pPr marL="0" marR="0">
                    <a:spcBef>
                      <a:spcPts val="0"/>
                    </a:spcBef>
                    <a:spcAft>
                      <a:spcPts val="0"/>
                    </a:spcAft>
                  </a:pPr>
                  <a14:m>
                    <m:oMath xmlns:m="http://schemas.openxmlformats.org/officeDocument/2006/math">
                      <m:r>
                        <a:rPr lang="en-US" i="1" kern="1200">
                          <a:solidFill>
                            <a:srgbClr val="000000"/>
                          </a:solidFill>
                          <a:effectLst/>
                          <a:latin typeface="Cambria Math" panose="02040503050406030204" pitchFamily="18" charset="0"/>
                          <a:ea typeface="Cambria Math" panose="02040503050406030204" pitchFamily="18" charset="0"/>
                        </a:rPr>
                        <m:t>𝐸</m:t>
                      </m:r>
                    </m:oMath>
                  </a14:m>
                  <a:r>
                    <a:rPr lang="en-US" kern="1200" dirty="0">
                      <a:solidFill>
                        <a:srgbClr val="000000"/>
                      </a:solidFill>
                      <a:effectLst/>
                      <a:latin typeface="Times New Roman" panose="02020603050405020304" pitchFamily="18" charset="0"/>
                      <a:ea typeface="Times New Roman" panose="02020603050405020304" pitchFamily="18" charset="0"/>
                    </a:rPr>
                    <a:t>(s)</a:t>
                  </a:r>
                  <a:endParaRPr lang="en-US" sz="2400" dirty="0">
                    <a:effectLst/>
                    <a:latin typeface="Times New Roman" panose="02020603050405020304" pitchFamily="18" charset="0"/>
                    <a:ea typeface="Times New Roman" panose="02020603050405020304" pitchFamily="18" charset="0"/>
                  </a:endParaRPr>
                </a:p>
              </p:txBody>
            </p:sp>
          </mc:Choice>
          <mc:Fallback xmlns="">
            <p:sp>
              <p:nvSpPr>
                <p:cNvPr id="32" name="TextBox 37"/>
                <p:cNvSpPr txBox="1">
                  <a:spLocks noRot="1" noChangeAspect="1" noMove="1" noResize="1" noEditPoints="1" noAdjustHandles="1" noChangeArrowheads="1" noChangeShapeType="1" noTextEdit="1"/>
                </p:cNvSpPr>
                <p:nvPr/>
              </p:nvSpPr>
              <p:spPr>
                <a:xfrm>
                  <a:off x="971356" y="651848"/>
                  <a:ext cx="448310" cy="233039"/>
                </a:xfrm>
                <a:prstGeom prst="rect">
                  <a:avLst/>
                </a:prstGeom>
                <a:blipFill>
                  <a:blip r:embed="rId12"/>
                  <a:stretch>
                    <a:fillRect t="-10000" r="-7143" b="-2666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8"/>
                <p:cNvSpPr txBox="1"/>
                <p:nvPr/>
              </p:nvSpPr>
              <p:spPr>
                <a:xfrm>
                  <a:off x="1905026" y="618771"/>
                  <a:ext cx="448310" cy="213619"/>
                </a:xfrm>
                <a:prstGeom prst="rect">
                  <a:avLst/>
                </a:prstGeom>
                <a:noFill/>
                <a:ln>
                  <a:noFill/>
                </a:ln>
              </p:spPr>
              <p:txBody>
                <a:bodyPr wrap="square" rtlCol="1">
                  <a:spAutoFit/>
                </a:bodyPr>
                <a:lstStyle/>
                <a:p>
                  <a:pPr marL="0" marR="0">
                    <a:spcBef>
                      <a:spcPts val="0"/>
                    </a:spcBef>
                    <a:spcAft>
                      <a:spcPts val="0"/>
                    </a:spcAft>
                  </a:pPr>
                  <a14:m>
                    <m:oMath xmlns:m="http://schemas.openxmlformats.org/officeDocument/2006/math">
                      <m:r>
                        <a:rPr lang="en-US" sz="1600" i="1" kern="1200">
                          <a:solidFill>
                            <a:srgbClr val="000000"/>
                          </a:solidFill>
                          <a:effectLst/>
                          <a:latin typeface="Cambria Math" panose="02040503050406030204" pitchFamily="18" charset="0"/>
                          <a:ea typeface="Cambria Math" panose="02040503050406030204" pitchFamily="18" charset="0"/>
                        </a:rPr>
                        <m:t>𝑃</m:t>
                      </m:r>
                    </m:oMath>
                  </a14:m>
                  <a:r>
                    <a:rPr lang="en-US" sz="1600" kern="1200" dirty="0">
                      <a:solidFill>
                        <a:srgbClr val="000000"/>
                      </a:solidFill>
                      <a:effectLst/>
                      <a:latin typeface="Times New Roman" panose="02020603050405020304" pitchFamily="18" charset="0"/>
                      <a:ea typeface="Times New Roman" panose="02020603050405020304" pitchFamily="18" charset="0"/>
                    </a:rPr>
                    <a:t>(s)</a:t>
                  </a: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33" name="TextBox 38"/>
                <p:cNvSpPr txBox="1">
                  <a:spLocks noRot="1" noChangeAspect="1" noMove="1" noResize="1" noEditPoints="1" noAdjustHandles="1" noChangeArrowheads="1" noChangeShapeType="1" noTextEdit="1"/>
                </p:cNvSpPr>
                <p:nvPr/>
              </p:nvSpPr>
              <p:spPr>
                <a:xfrm>
                  <a:off x="1905026" y="618771"/>
                  <a:ext cx="448310" cy="213619"/>
                </a:xfrm>
                <a:prstGeom prst="rect">
                  <a:avLst/>
                </a:prstGeom>
                <a:blipFill>
                  <a:blip r:embed="rId13"/>
                  <a:stretch>
                    <a:fillRect t="-5357" b="-21429"/>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9"/>
                <p:cNvSpPr txBox="1"/>
                <p:nvPr/>
              </p:nvSpPr>
              <p:spPr>
                <a:xfrm>
                  <a:off x="2890280" y="638988"/>
                  <a:ext cx="448310" cy="233039"/>
                </a:xfrm>
                <a:prstGeom prst="rect">
                  <a:avLst/>
                </a:prstGeom>
                <a:noFill/>
                <a:ln>
                  <a:noFill/>
                </a:ln>
              </p:spPr>
              <p:txBody>
                <a:bodyPr wrap="square" rtlCol="1">
                  <a:spAutoFit/>
                </a:bodyPr>
                <a:lstStyle/>
                <a:p>
                  <a:pPr marL="0" marR="0">
                    <a:spcBef>
                      <a:spcPts val="0"/>
                    </a:spcBef>
                    <a:spcAft>
                      <a:spcPts val="0"/>
                    </a:spcAft>
                  </a:pPr>
                  <a14:m>
                    <m:oMath xmlns:m="http://schemas.openxmlformats.org/officeDocument/2006/math">
                      <m:r>
                        <a:rPr lang="en-US" i="1" kern="1200">
                          <a:solidFill>
                            <a:srgbClr val="000000"/>
                          </a:solidFill>
                          <a:effectLst/>
                          <a:latin typeface="Cambria Math" panose="02040503050406030204" pitchFamily="18" charset="0"/>
                          <a:ea typeface="Cambria Math" panose="02040503050406030204" pitchFamily="18" charset="0"/>
                        </a:rPr>
                        <m:t>𝑄</m:t>
                      </m:r>
                    </m:oMath>
                  </a14:m>
                  <a:r>
                    <a:rPr lang="en-US" kern="1200" dirty="0">
                      <a:solidFill>
                        <a:srgbClr val="000000"/>
                      </a:solidFill>
                      <a:effectLst/>
                      <a:latin typeface="Times New Roman" panose="02020603050405020304" pitchFamily="18" charset="0"/>
                      <a:ea typeface="Times New Roman" panose="02020603050405020304" pitchFamily="18" charset="0"/>
                    </a:rPr>
                    <a:t>(s)</a:t>
                  </a:r>
                  <a:endParaRPr lang="en-US" sz="2400" dirty="0">
                    <a:effectLst/>
                    <a:latin typeface="Times New Roman" panose="02020603050405020304" pitchFamily="18" charset="0"/>
                    <a:ea typeface="Times New Roman" panose="02020603050405020304" pitchFamily="18" charset="0"/>
                  </a:endParaRPr>
                </a:p>
              </p:txBody>
            </p:sp>
          </mc:Choice>
          <mc:Fallback xmlns="">
            <p:sp>
              <p:nvSpPr>
                <p:cNvPr id="34" name="TextBox 39"/>
                <p:cNvSpPr txBox="1">
                  <a:spLocks noRot="1" noChangeAspect="1" noMove="1" noResize="1" noEditPoints="1" noAdjustHandles="1" noChangeArrowheads="1" noChangeShapeType="1" noTextEdit="1"/>
                </p:cNvSpPr>
                <p:nvPr/>
              </p:nvSpPr>
              <p:spPr>
                <a:xfrm>
                  <a:off x="2890280" y="638988"/>
                  <a:ext cx="448310" cy="233039"/>
                </a:xfrm>
                <a:prstGeom prst="rect">
                  <a:avLst/>
                </a:prstGeom>
                <a:blipFill>
                  <a:blip r:embed="rId14"/>
                  <a:stretch>
                    <a:fillRect l="-2062" t="-8197" r="-8247" b="-24590"/>
                  </a:stretch>
                </a:blipFill>
                <a:ln>
                  <a:noFill/>
                </a:ln>
              </p:spPr>
              <p:txBody>
                <a:bodyPr/>
                <a:lstStyle/>
                <a:p>
                  <a:r>
                    <a:rPr lang="en-US">
                      <a:noFill/>
                    </a:rPr>
                    <a:t> </a:t>
                  </a:r>
                </a:p>
              </p:txBody>
            </p:sp>
          </mc:Fallback>
        </mc:AlternateContent>
      </p:grpSp>
      <p:sp>
        <p:nvSpPr>
          <p:cNvPr id="39" name="TextBox 38"/>
          <p:cNvSpPr txBox="1"/>
          <p:nvPr/>
        </p:nvSpPr>
        <p:spPr>
          <a:xfrm>
            <a:off x="545690" y="3775587"/>
            <a:ext cx="10663084" cy="960328"/>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According to the numerical values of the transfer functions in the block diagram, the response will be  one of the following of   three cases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94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5</a:t>
            </a:fld>
            <a:endParaRPr lang="en-US"/>
          </a:p>
        </p:txBody>
      </p:sp>
      <mc:AlternateContent xmlns:mc="http://schemas.openxmlformats.org/markup-compatibility/2006" xmlns:a14="http://schemas.microsoft.com/office/drawing/2010/main">
        <mc:Choice Requires="a14">
          <p:sp>
            <p:nvSpPr>
              <p:cNvPr id="3" name="TextBox 2"/>
              <p:cNvSpPr txBox="1"/>
              <p:nvPr/>
            </p:nvSpPr>
            <p:spPr>
              <a:xfrm>
                <a:off x="460649" y="201034"/>
                <a:ext cx="11441299"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1- </a:t>
                </a:r>
                <a:r>
                  <a:rPr lang="en-US" sz="2000" dirty="0" smtClean="0">
                    <a:latin typeface="Times New Roman" panose="02020603050405020304" pitchFamily="18" charset="0"/>
                    <a:cs typeface="Times New Roman" panose="02020603050405020304" pitchFamily="18" charset="0"/>
                  </a:rPr>
                  <a:t>The response of ( To) converge to 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 in one of the  forms shown below. Note that in all cases the response (To) reaches a certain value at </a:t>
                </a:r>
                <a14:m>
                  <m:oMath xmlns:m="http://schemas.openxmlformats.org/officeDocument/2006/math">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ea typeface="Cambria Math" panose="02040503050406030204" pitchFamily="18" charset="0"/>
                        <a:cs typeface="Times New Roman" panose="02020603050405020304" pitchFamily="18" charset="0"/>
                      </a:rPr>
                      <m:t>→ ∞</m:t>
                    </m:r>
                  </m:oMath>
                </a14:m>
                <a:r>
                  <a:rPr lang="en-US" sz="2000" dirty="0" smtClean="0">
                    <a:latin typeface="Times New Roman" panose="02020603050405020304" pitchFamily="18" charset="0"/>
                    <a:cs typeface="Times New Roman" panose="02020603050405020304" pitchFamily="18" charset="0"/>
                  </a:rPr>
                  <a:t>. So in this case we said the system is </a:t>
                </a:r>
                <a:r>
                  <a:rPr lang="en-US" sz="2400" b="1" i="1" dirty="0" smtClean="0">
                    <a:solidFill>
                      <a:srgbClr val="FF0000"/>
                    </a:solidFill>
                    <a:latin typeface="Times New Roman" panose="02020603050405020304" pitchFamily="18" charset="0"/>
                    <a:cs typeface="Times New Roman" panose="02020603050405020304" pitchFamily="18" charset="0"/>
                  </a:rPr>
                  <a:t>stable</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60649" y="201034"/>
                <a:ext cx="11441299" cy="830997"/>
              </a:xfrm>
              <a:prstGeom prst="rect">
                <a:avLst/>
              </a:prstGeom>
              <a:blipFill>
                <a:blip r:embed="rId2"/>
                <a:stretch>
                  <a:fillRect l="-853" t="-5882" b="-16176"/>
                </a:stretch>
              </a:blipFill>
            </p:spPr>
            <p:txBody>
              <a:bodyPr/>
              <a:lstStyle/>
              <a:p>
                <a:r>
                  <a:rPr lang="en-US">
                    <a:noFill/>
                  </a:rPr>
                  <a:t> </a:t>
                </a:r>
              </a:p>
            </p:txBody>
          </p:sp>
        </mc:Fallback>
      </mc:AlternateContent>
      <p:grpSp>
        <p:nvGrpSpPr>
          <p:cNvPr id="13" name="Group 12"/>
          <p:cNvGrpSpPr/>
          <p:nvPr/>
        </p:nvGrpSpPr>
        <p:grpSpPr>
          <a:xfrm>
            <a:off x="391820" y="1684402"/>
            <a:ext cx="3886691" cy="2452696"/>
            <a:chOff x="6828503" y="1836852"/>
            <a:chExt cx="3886691" cy="2452696"/>
          </a:xfrm>
        </p:grpSpPr>
        <p:cxnSp>
          <p:nvCxnSpPr>
            <p:cNvPr id="5" name="Straight Arrow Connector 4"/>
            <p:cNvCxnSpPr/>
            <p:nvPr/>
          </p:nvCxnSpPr>
          <p:spPr>
            <a:xfrm flipH="1" flipV="1">
              <a:off x="7789115" y="2298518"/>
              <a:ext cx="0" cy="1474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V="1">
              <a:off x="7789114" y="3773356"/>
              <a:ext cx="29260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7759616" y="2711470"/>
              <a:ext cx="28346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7789114" y="2727306"/>
              <a:ext cx="2684207" cy="1060799"/>
            </a:xfrm>
            <a:custGeom>
              <a:avLst/>
              <a:gdLst>
                <a:gd name="connsiteX0" fmla="*/ 0 w 2684207"/>
                <a:gd name="connsiteY0" fmla="*/ 1060799 h 1060799"/>
                <a:gd name="connsiteX1" fmla="*/ 914400 w 2684207"/>
                <a:gd name="connsiteY1" fmla="*/ 146399 h 1060799"/>
                <a:gd name="connsiteX2" fmla="*/ 2684207 w 2684207"/>
                <a:gd name="connsiteY2" fmla="*/ 13663 h 1060799"/>
              </a:gdLst>
              <a:ahLst/>
              <a:cxnLst>
                <a:cxn ang="0">
                  <a:pos x="connsiteX0" y="connsiteY0"/>
                </a:cxn>
                <a:cxn ang="0">
                  <a:pos x="connsiteX1" y="connsiteY1"/>
                </a:cxn>
                <a:cxn ang="0">
                  <a:pos x="connsiteX2" y="connsiteY2"/>
                </a:cxn>
              </a:cxnLst>
              <a:rect l="l" t="t" r="r" b="b"/>
              <a:pathLst>
                <a:path w="2684207" h="1060799">
                  <a:moveTo>
                    <a:pt x="0" y="1060799"/>
                  </a:moveTo>
                  <a:cubicBezTo>
                    <a:pt x="233516" y="690860"/>
                    <a:pt x="467032" y="320922"/>
                    <a:pt x="914400" y="146399"/>
                  </a:cubicBezTo>
                  <a:cubicBezTo>
                    <a:pt x="1361768" y="-28124"/>
                    <a:pt x="2022987" y="-7231"/>
                    <a:pt x="2684207" y="13663"/>
                  </a:cubicBezTo>
                </a:path>
              </a:pathLst>
            </a:cu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solidFill>
                  <a:schemeClr val="tx1"/>
                </a:solidFill>
              </a:endParaRPr>
            </a:p>
          </p:txBody>
        </p:sp>
        <p:sp>
          <p:nvSpPr>
            <p:cNvPr id="9" name="TextBox 10"/>
            <p:cNvSpPr txBox="1"/>
            <p:nvPr/>
          </p:nvSpPr>
          <p:spPr>
            <a:xfrm>
              <a:off x="7391889" y="1836852"/>
              <a:ext cx="79444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o</a:t>
              </a:r>
              <a:endParaRPr lang="en-US" sz="2400" baseline="-25000" dirty="0">
                <a:latin typeface="Times New Roman" panose="02020603050405020304" pitchFamily="18" charset="0"/>
                <a:cs typeface="Times New Roman" panose="02020603050405020304" pitchFamily="18" charset="0"/>
              </a:endParaRPr>
            </a:p>
          </p:txBody>
        </p:sp>
        <p:sp>
          <p:nvSpPr>
            <p:cNvPr id="10" name="TextBox 11"/>
            <p:cNvSpPr txBox="1"/>
            <p:nvPr/>
          </p:nvSpPr>
          <p:spPr>
            <a:xfrm>
              <a:off x="10016121" y="3827883"/>
              <a:ext cx="4572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endParaRPr lang="en-US" sz="2400" dirty="0">
                <a:latin typeface="Times New Roman" panose="02020603050405020304" pitchFamily="18" charset="0"/>
                <a:cs typeface="Times New Roman" panose="02020603050405020304" pitchFamily="18" charset="0"/>
              </a:endParaRPr>
            </a:p>
          </p:txBody>
        </p:sp>
        <p:sp>
          <p:nvSpPr>
            <p:cNvPr id="11" name="TextBox 11"/>
            <p:cNvSpPr txBox="1"/>
            <p:nvPr/>
          </p:nvSpPr>
          <p:spPr>
            <a:xfrm>
              <a:off x="6956811" y="3588050"/>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40</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6828503" y="2492889"/>
              <a:ext cx="96061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grpSp>
      <p:grpSp>
        <p:nvGrpSpPr>
          <p:cNvPr id="43" name="Group 42"/>
          <p:cNvGrpSpPr/>
          <p:nvPr/>
        </p:nvGrpSpPr>
        <p:grpSpPr>
          <a:xfrm>
            <a:off x="593131" y="4261384"/>
            <a:ext cx="3786281" cy="2367935"/>
            <a:chOff x="556991" y="4066402"/>
            <a:chExt cx="3786281" cy="2367935"/>
          </a:xfrm>
        </p:grpSpPr>
        <p:sp>
          <p:nvSpPr>
            <p:cNvPr id="37" name="TextBox 36"/>
            <p:cNvSpPr txBox="1"/>
            <p:nvPr/>
          </p:nvSpPr>
          <p:spPr>
            <a:xfrm>
              <a:off x="3351079" y="5972672"/>
              <a:ext cx="4572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a:t>
              </a:r>
              <a:endParaRPr lang="en-US" sz="2400" dirty="0">
                <a:latin typeface="Times New Roman" panose="02020603050405020304" pitchFamily="18" charset="0"/>
                <a:cs typeface="Times New Roman" panose="02020603050405020304" pitchFamily="18" charset="0"/>
              </a:endParaRPr>
            </a:p>
          </p:txBody>
        </p:sp>
        <p:grpSp>
          <p:nvGrpSpPr>
            <p:cNvPr id="42" name="Group 41"/>
            <p:cNvGrpSpPr/>
            <p:nvPr/>
          </p:nvGrpSpPr>
          <p:grpSpPr>
            <a:xfrm>
              <a:off x="556991" y="4066402"/>
              <a:ext cx="3786281" cy="2060360"/>
              <a:chOff x="1491917" y="4231945"/>
              <a:chExt cx="3786281" cy="2060360"/>
            </a:xfrm>
          </p:grpSpPr>
          <p:cxnSp>
            <p:nvCxnSpPr>
              <p:cNvPr id="34" name="Straight Arrow Connector 33"/>
              <p:cNvCxnSpPr/>
              <p:nvPr/>
            </p:nvCxnSpPr>
            <p:spPr>
              <a:xfrm flipH="1" flipV="1">
                <a:off x="2352119" y="4292959"/>
                <a:ext cx="0" cy="1828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flipV="1">
                <a:off x="2352118" y="6107004"/>
                <a:ext cx="29260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2352118" y="5139300"/>
                <a:ext cx="2534758"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9" name="Freeform 38"/>
              <p:cNvSpPr/>
              <p:nvPr/>
            </p:nvSpPr>
            <p:spPr>
              <a:xfrm>
                <a:off x="2352117" y="4231945"/>
                <a:ext cx="2168012" cy="1860305"/>
              </a:xfrm>
              <a:custGeom>
                <a:avLst/>
                <a:gdLst>
                  <a:gd name="connsiteX0" fmla="*/ 0 w 2168012"/>
                  <a:gd name="connsiteY0" fmla="*/ 1860305 h 1860305"/>
                  <a:gd name="connsiteX1" fmla="*/ 353961 w 2168012"/>
                  <a:gd name="connsiteY1" fmla="*/ 2008 h 1860305"/>
                  <a:gd name="connsiteX2" fmla="*/ 604683 w 2168012"/>
                  <a:gd name="connsiteY2" fmla="*/ 1476847 h 1860305"/>
                  <a:gd name="connsiteX3" fmla="*/ 929148 w 2168012"/>
                  <a:gd name="connsiteY3" fmla="*/ 341221 h 1860305"/>
                  <a:gd name="connsiteX4" fmla="*/ 1091380 w 2168012"/>
                  <a:gd name="connsiteY4" fmla="*/ 1196628 h 1860305"/>
                  <a:gd name="connsiteX5" fmla="*/ 1356851 w 2168012"/>
                  <a:gd name="connsiteY5" fmla="*/ 577195 h 1860305"/>
                  <a:gd name="connsiteX6" fmla="*/ 1460090 w 2168012"/>
                  <a:gd name="connsiteY6" fmla="*/ 1004899 h 1860305"/>
                  <a:gd name="connsiteX7" fmla="*/ 1563329 w 2168012"/>
                  <a:gd name="connsiteY7" fmla="*/ 709931 h 1860305"/>
                  <a:gd name="connsiteX8" fmla="*/ 1637071 w 2168012"/>
                  <a:gd name="connsiteY8" fmla="*/ 901660 h 1860305"/>
                  <a:gd name="connsiteX9" fmla="*/ 1740309 w 2168012"/>
                  <a:gd name="connsiteY9" fmla="*/ 842666 h 1860305"/>
                  <a:gd name="connsiteX10" fmla="*/ 1799303 w 2168012"/>
                  <a:gd name="connsiteY10" fmla="*/ 872163 h 1860305"/>
                  <a:gd name="connsiteX11" fmla="*/ 2168012 w 2168012"/>
                  <a:gd name="connsiteY11" fmla="*/ 886911 h 1860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012" h="1860305">
                    <a:moveTo>
                      <a:pt x="0" y="1860305"/>
                    </a:moveTo>
                    <a:cubicBezTo>
                      <a:pt x="126590" y="963111"/>
                      <a:pt x="253181" y="65918"/>
                      <a:pt x="353961" y="2008"/>
                    </a:cubicBezTo>
                    <a:cubicBezTo>
                      <a:pt x="454742" y="-61902"/>
                      <a:pt x="508819" y="1420312"/>
                      <a:pt x="604683" y="1476847"/>
                    </a:cubicBezTo>
                    <a:cubicBezTo>
                      <a:pt x="700547" y="1533382"/>
                      <a:pt x="848032" y="387924"/>
                      <a:pt x="929148" y="341221"/>
                    </a:cubicBezTo>
                    <a:cubicBezTo>
                      <a:pt x="1010264" y="294518"/>
                      <a:pt x="1020096" y="1157299"/>
                      <a:pt x="1091380" y="1196628"/>
                    </a:cubicBezTo>
                    <a:cubicBezTo>
                      <a:pt x="1162664" y="1235957"/>
                      <a:pt x="1295399" y="609150"/>
                      <a:pt x="1356851" y="577195"/>
                    </a:cubicBezTo>
                    <a:cubicBezTo>
                      <a:pt x="1418303" y="545240"/>
                      <a:pt x="1425677" y="982776"/>
                      <a:pt x="1460090" y="1004899"/>
                    </a:cubicBezTo>
                    <a:cubicBezTo>
                      <a:pt x="1494503" y="1027022"/>
                      <a:pt x="1533832" y="727137"/>
                      <a:pt x="1563329" y="709931"/>
                    </a:cubicBezTo>
                    <a:cubicBezTo>
                      <a:pt x="1592826" y="692725"/>
                      <a:pt x="1607574" y="879538"/>
                      <a:pt x="1637071" y="901660"/>
                    </a:cubicBezTo>
                    <a:cubicBezTo>
                      <a:pt x="1666568" y="923782"/>
                      <a:pt x="1740309" y="842666"/>
                      <a:pt x="1740309" y="842666"/>
                    </a:cubicBezTo>
                    <a:cubicBezTo>
                      <a:pt x="1767348" y="837750"/>
                      <a:pt x="1728019" y="864789"/>
                      <a:pt x="1799303" y="872163"/>
                    </a:cubicBezTo>
                    <a:cubicBezTo>
                      <a:pt x="1870587" y="879537"/>
                      <a:pt x="2019299" y="883224"/>
                      <a:pt x="2168012" y="8869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0" name="TextBox 11"/>
              <p:cNvSpPr txBox="1"/>
              <p:nvPr/>
            </p:nvSpPr>
            <p:spPr>
              <a:xfrm>
                <a:off x="1550292" y="5892195"/>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40</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41" name="TextBox 11"/>
              <p:cNvSpPr txBox="1"/>
              <p:nvPr/>
            </p:nvSpPr>
            <p:spPr>
              <a:xfrm>
                <a:off x="1491917" y="4939245"/>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grpSp>
      </p:grpSp>
      <p:grpSp>
        <p:nvGrpSpPr>
          <p:cNvPr id="62" name="Group 61"/>
          <p:cNvGrpSpPr/>
          <p:nvPr/>
        </p:nvGrpSpPr>
        <p:grpSpPr>
          <a:xfrm>
            <a:off x="6392453" y="4667832"/>
            <a:ext cx="3692013" cy="1991030"/>
            <a:chOff x="6513629" y="4234039"/>
            <a:chExt cx="3692013" cy="1991030"/>
          </a:xfrm>
        </p:grpSpPr>
        <p:cxnSp>
          <p:nvCxnSpPr>
            <p:cNvPr id="49" name="Straight Arrow Connector 48"/>
            <p:cNvCxnSpPr/>
            <p:nvPr/>
          </p:nvCxnSpPr>
          <p:spPr>
            <a:xfrm flipH="1" flipV="1">
              <a:off x="7279563" y="4234039"/>
              <a:ext cx="0" cy="1474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flipV="1">
              <a:off x="7279562" y="5708877"/>
              <a:ext cx="29260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9506569" y="5763404"/>
              <a:ext cx="4572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a:t>
              </a:r>
              <a:endParaRPr lang="en-US" sz="2400" dirty="0">
                <a:latin typeface="Times New Roman" panose="02020603050405020304" pitchFamily="18" charset="0"/>
                <a:cs typeface="Times New Roman" panose="02020603050405020304" pitchFamily="18" charset="0"/>
              </a:endParaRPr>
            </a:p>
          </p:txBody>
        </p:sp>
        <p:cxnSp>
          <p:nvCxnSpPr>
            <p:cNvPr id="55" name="Straight Connector 54"/>
            <p:cNvCxnSpPr/>
            <p:nvPr/>
          </p:nvCxnSpPr>
          <p:spPr>
            <a:xfrm>
              <a:off x="7307579" y="4773702"/>
              <a:ext cx="25559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6" name="TextBox 11"/>
            <p:cNvSpPr txBox="1"/>
            <p:nvPr/>
          </p:nvSpPr>
          <p:spPr>
            <a:xfrm>
              <a:off x="6513629" y="5508822"/>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40</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57" name="TextBox 11"/>
            <p:cNvSpPr txBox="1"/>
            <p:nvPr/>
          </p:nvSpPr>
          <p:spPr>
            <a:xfrm>
              <a:off x="6523219" y="4571348"/>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58" name="Freeform 57"/>
            <p:cNvSpPr/>
            <p:nvPr/>
          </p:nvSpPr>
          <p:spPr>
            <a:xfrm>
              <a:off x="7300452" y="4247535"/>
              <a:ext cx="1297858" cy="1474839"/>
            </a:xfrm>
            <a:custGeom>
              <a:avLst/>
              <a:gdLst>
                <a:gd name="connsiteX0" fmla="*/ 0 w 1297858"/>
                <a:gd name="connsiteY0" fmla="*/ 1474839 h 1474839"/>
                <a:gd name="connsiteX1" fmla="*/ 132735 w 1297858"/>
                <a:gd name="connsiteY1" fmla="*/ 0 h 1474839"/>
                <a:gd name="connsiteX2" fmla="*/ 132735 w 1297858"/>
                <a:gd name="connsiteY2" fmla="*/ 0 h 1474839"/>
                <a:gd name="connsiteX3" fmla="*/ 398206 w 1297858"/>
                <a:gd name="connsiteY3" fmla="*/ 457200 h 1474839"/>
                <a:gd name="connsiteX4" fmla="*/ 1297858 w 1297858"/>
                <a:gd name="connsiteY4" fmla="*/ 501446 h 1474839"/>
                <a:gd name="connsiteX5" fmla="*/ 1297858 w 1297858"/>
                <a:gd name="connsiteY5" fmla="*/ 501446 h 1474839"/>
                <a:gd name="connsiteX6" fmla="*/ 1297858 w 1297858"/>
                <a:gd name="connsiteY6" fmla="*/ 501446 h 1474839"/>
                <a:gd name="connsiteX7" fmla="*/ 1297858 w 1297858"/>
                <a:gd name="connsiteY7" fmla="*/ 501446 h 1474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7858" h="1474839">
                  <a:moveTo>
                    <a:pt x="0" y="1474839"/>
                  </a:moveTo>
                  <a:lnTo>
                    <a:pt x="132735" y="0"/>
                  </a:lnTo>
                  <a:lnTo>
                    <a:pt x="132735" y="0"/>
                  </a:lnTo>
                  <a:cubicBezTo>
                    <a:pt x="176980" y="76200"/>
                    <a:pt x="204019" y="373626"/>
                    <a:pt x="398206" y="457200"/>
                  </a:cubicBezTo>
                  <a:cubicBezTo>
                    <a:pt x="592393" y="540774"/>
                    <a:pt x="1297858" y="501446"/>
                    <a:pt x="1297858" y="501446"/>
                  </a:cubicBezTo>
                  <a:lnTo>
                    <a:pt x="1297858" y="501446"/>
                  </a:lnTo>
                  <a:lnTo>
                    <a:pt x="1297858" y="501446"/>
                  </a:lnTo>
                  <a:lnTo>
                    <a:pt x="1297858" y="501446"/>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63" name="Group 62"/>
          <p:cNvGrpSpPr/>
          <p:nvPr/>
        </p:nvGrpSpPr>
        <p:grpSpPr>
          <a:xfrm>
            <a:off x="6225793" y="1831363"/>
            <a:ext cx="5171521" cy="2425026"/>
            <a:chOff x="6346969" y="1077037"/>
            <a:chExt cx="5171521" cy="2425026"/>
          </a:xfrm>
        </p:grpSpPr>
        <p:grpSp>
          <p:nvGrpSpPr>
            <p:cNvPr id="25" name="Group 24"/>
            <p:cNvGrpSpPr/>
            <p:nvPr/>
          </p:nvGrpSpPr>
          <p:grpSpPr>
            <a:xfrm>
              <a:off x="6346969" y="1077037"/>
              <a:ext cx="3758383" cy="2425026"/>
              <a:chOff x="7788127" y="3564847"/>
              <a:chExt cx="3758383" cy="2425026"/>
            </a:xfrm>
          </p:grpSpPr>
          <p:cxnSp>
            <p:nvCxnSpPr>
              <p:cNvPr id="15" name="Straight Arrow Connector 14"/>
              <p:cNvCxnSpPr/>
              <p:nvPr/>
            </p:nvCxnSpPr>
            <p:spPr>
              <a:xfrm flipH="1" flipV="1">
                <a:off x="8620431" y="3998843"/>
                <a:ext cx="0" cy="1474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V="1">
                <a:off x="8620430" y="5473681"/>
                <a:ext cx="29260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8610600" y="4193214"/>
                <a:ext cx="28346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8620430" y="4427631"/>
                <a:ext cx="2684207" cy="1060799"/>
              </a:xfrm>
              <a:custGeom>
                <a:avLst/>
                <a:gdLst>
                  <a:gd name="connsiteX0" fmla="*/ 0 w 2684207"/>
                  <a:gd name="connsiteY0" fmla="*/ 1060799 h 1060799"/>
                  <a:gd name="connsiteX1" fmla="*/ 914400 w 2684207"/>
                  <a:gd name="connsiteY1" fmla="*/ 146399 h 1060799"/>
                  <a:gd name="connsiteX2" fmla="*/ 2684207 w 2684207"/>
                  <a:gd name="connsiteY2" fmla="*/ 13663 h 1060799"/>
                </a:gdLst>
                <a:ahLst/>
                <a:cxnLst>
                  <a:cxn ang="0">
                    <a:pos x="connsiteX0" y="connsiteY0"/>
                  </a:cxn>
                  <a:cxn ang="0">
                    <a:pos x="connsiteX1" y="connsiteY1"/>
                  </a:cxn>
                  <a:cxn ang="0">
                    <a:pos x="connsiteX2" y="connsiteY2"/>
                  </a:cxn>
                </a:cxnLst>
                <a:rect l="l" t="t" r="r" b="b"/>
                <a:pathLst>
                  <a:path w="2684207" h="1060799">
                    <a:moveTo>
                      <a:pt x="0" y="1060799"/>
                    </a:moveTo>
                    <a:cubicBezTo>
                      <a:pt x="233516" y="690860"/>
                      <a:pt x="467032" y="320922"/>
                      <a:pt x="914400" y="146399"/>
                    </a:cubicBezTo>
                    <a:cubicBezTo>
                      <a:pt x="1361768" y="-28124"/>
                      <a:pt x="2022987" y="-7231"/>
                      <a:pt x="2684207" y="13663"/>
                    </a:cubicBezTo>
                  </a:path>
                </a:pathLst>
              </a:cu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solidFill>
                    <a:schemeClr val="tx1"/>
                  </a:solidFill>
                </a:endParaRPr>
              </a:p>
            </p:txBody>
          </p:sp>
          <p:sp>
            <p:nvSpPr>
              <p:cNvPr id="19" name="TextBox 10"/>
              <p:cNvSpPr txBox="1"/>
              <p:nvPr/>
            </p:nvSpPr>
            <p:spPr>
              <a:xfrm>
                <a:off x="7884973" y="3564847"/>
                <a:ext cx="79444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o</a:t>
                </a:r>
                <a:endParaRPr lang="en-US" sz="2400" baseline="-25000" dirty="0">
                  <a:latin typeface="Times New Roman" panose="02020603050405020304" pitchFamily="18" charset="0"/>
                  <a:cs typeface="Times New Roman" panose="02020603050405020304" pitchFamily="18" charset="0"/>
                </a:endParaRPr>
              </a:p>
            </p:txBody>
          </p:sp>
          <p:sp>
            <p:nvSpPr>
              <p:cNvPr id="20" name="TextBox 11"/>
              <p:cNvSpPr txBox="1"/>
              <p:nvPr/>
            </p:nvSpPr>
            <p:spPr>
              <a:xfrm>
                <a:off x="10847437" y="5528208"/>
                <a:ext cx="4572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endParaRPr lang="en-US" sz="2400" dirty="0">
                  <a:latin typeface="Times New Roman" panose="02020603050405020304" pitchFamily="18" charset="0"/>
                  <a:cs typeface="Times New Roman" panose="02020603050405020304" pitchFamily="18" charset="0"/>
                </a:endParaRPr>
              </a:p>
            </p:txBody>
          </p:sp>
          <p:sp>
            <p:nvSpPr>
              <p:cNvPr id="21" name="TextBox 11"/>
              <p:cNvSpPr txBox="1"/>
              <p:nvPr/>
            </p:nvSpPr>
            <p:spPr>
              <a:xfrm>
                <a:off x="7788127" y="5288375"/>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40</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7788127" y="3987743"/>
                <a:ext cx="96061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cxnSp>
            <p:nvCxnSpPr>
              <p:cNvPr id="23" name="Straight Connector 22"/>
              <p:cNvCxnSpPr/>
              <p:nvPr/>
            </p:nvCxnSpPr>
            <p:spPr>
              <a:xfrm>
                <a:off x="8610600" y="4427631"/>
                <a:ext cx="28346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864332" y="4244152"/>
                <a:ext cx="96061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44</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grpSp>
        <p:cxnSp>
          <p:nvCxnSpPr>
            <p:cNvPr id="60" name="Straight Arrow Connector 59"/>
            <p:cNvCxnSpPr/>
            <p:nvPr/>
          </p:nvCxnSpPr>
          <p:spPr>
            <a:xfrm>
              <a:off x="10205642" y="1699988"/>
              <a:ext cx="0" cy="25640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10338382" y="1590988"/>
              <a:ext cx="1180108"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Offset =1</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46160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6</a:t>
            </a:fld>
            <a:endParaRPr lang="en-US"/>
          </a:p>
        </p:txBody>
      </p:sp>
      <mc:AlternateContent xmlns:mc="http://schemas.openxmlformats.org/markup-compatibility/2006" xmlns:a14="http://schemas.microsoft.com/office/drawing/2010/main">
        <mc:Choice Requires="a14">
          <p:sp>
            <p:nvSpPr>
              <p:cNvPr id="3" name="TextBox 2"/>
              <p:cNvSpPr txBox="1"/>
              <p:nvPr/>
            </p:nvSpPr>
            <p:spPr>
              <a:xfrm>
                <a:off x="460649" y="333769"/>
                <a:ext cx="11441299"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response of ( To) oscillate around  to 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 as shown below. Note that the response (To) neither converge nor diverge  from a certain value  at </a:t>
                </a:r>
                <a14:m>
                  <m:oMath xmlns:m="http://schemas.openxmlformats.org/officeDocument/2006/math">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ea typeface="Cambria Math" panose="02040503050406030204" pitchFamily="18" charset="0"/>
                        <a:cs typeface="Times New Roman" panose="02020603050405020304" pitchFamily="18" charset="0"/>
                      </a:rPr>
                      <m:t>→ ∞</m:t>
                    </m:r>
                  </m:oMath>
                </a14:m>
                <a:r>
                  <a:rPr lang="en-US" sz="2000" dirty="0" smtClean="0">
                    <a:latin typeface="Times New Roman" panose="02020603050405020304" pitchFamily="18" charset="0"/>
                    <a:cs typeface="Times New Roman" panose="02020603050405020304" pitchFamily="18" charset="0"/>
                  </a:rPr>
                  <a:t>. So in this case we said the system is </a:t>
                </a:r>
                <a:r>
                  <a:rPr lang="en-US" sz="2400" b="1" i="1" dirty="0" smtClean="0">
                    <a:solidFill>
                      <a:srgbClr val="FF0000"/>
                    </a:solidFill>
                    <a:latin typeface="Times New Roman" panose="02020603050405020304" pitchFamily="18" charset="0"/>
                    <a:cs typeface="Times New Roman" panose="02020603050405020304" pitchFamily="18" charset="0"/>
                  </a:rPr>
                  <a:t>critically stable</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60649" y="333769"/>
                <a:ext cx="11441299" cy="830997"/>
              </a:xfrm>
              <a:prstGeom prst="rect">
                <a:avLst/>
              </a:prstGeom>
              <a:blipFill>
                <a:blip r:embed="rId2"/>
                <a:stretch>
                  <a:fillRect l="-853" t="-5882" r="-320" b="-16176"/>
                </a:stretch>
              </a:blipFill>
            </p:spPr>
            <p:txBody>
              <a:bodyPr/>
              <a:lstStyle/>
              <a:p>
                <a:r>
                  <a:rPr lang="en-US">
                    <a:noFill/>
                  </a:rPr>
                  <a:t> </a:t>
                </a:r>
              </a:p>
            </p:txBody>
          </p:sp>
        </mc:Fallback>
      </mc:AlternateContent>
      <p:grpSp>
        <p:nvGrpSpPr>
          <p:cNvPr id="20" name="Group 19"/>
          <p:cNvGrpSpPr/>
          <p:nvPr/>
        </p:nvGrpSpPr>
        <p:grpSpPr>
          <a:xfrm>
            <a:off x="3576898" y="2124024"/>
            <a:ext cx="4862121" cy="3452534"/>
            <a:chOff x="3576898" y="2124024"/>
            <a:chExt cx="4862121" cy="3452534"/>
          </a:xfrm>
        </p:grpSpPr>
        <p:cxnSp>
          <p:nvCxnSpPr>
            <p:cNvPr id="5" name="Straight Arrow Connector 4"/>
            <p:cNvCxnSpPr/>
            <p:nvPr/>
          </p:nvCxnSpPr>
          <p:spPr>
            <a:xfrm flipH="1" flipV="1">
              <a:off x="4475079" y="2567713"/>
              <a:ext cx="0" cy="20116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V="1">
              <a:off x="4475079" y="4579394"/>
              <a:ext cx="29260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6702086" y="4633921"/>
              <a:ext cx="4572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endParaRPr lang="en-US" sz="2400" dirty="0">
                <a:latin typeface="Times New Roman" panose="02020603050405020304" pitchFamily="18" charset="0"/>
                <a:cs typeface="Times New Roman" panose="02020603050405020304" pitchFamily="18" charset="0"/>
              </a:endParaRPr>
            </a:p>
          </p:txBody>
        </p:sp>
        <p:sp>
          <p:nvSpPr>
            <p:cNvPr id="11" name="TextBox 28"/>
            <p:cNvSpPr txBox="1"/>
            <p:nvPr/>
          </p:nvSpPr>
          <p:spPr>
            <a:xfrm>
              <a:off x="3576898" y="5176448"/>
              <a:ext cx="4862121"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The response neither converge nor diverge </a:t>
              </a:r>
              <a:endParaRPr lang="en-US" sz="2000" baseline="-25000" dirty="0">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4475078" y="3573553"/>
              <a:ext cx="2190139"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Freeform 13"/>
            <p:cNvSpPr/>
            <p:nvPr/>
          </p:nvSpPr>
          <p:spPr>
            <a:xfrm>
              <a:off x="4513007" y="2772670"/>
              <a:ext cx="2507225" cy="1828827"/>
            </a:xfrm>
            <a:custGeom>
              <a:avLst/>
              <a:gdLst>
                <a:gd name="connsiteX0" fmla="*/ 0 w 2507225"/>
                <a:gd name="connsiteY0" fmla="*/ 1828827 h 1828827"/>
                <a:gd name="connsiteX1" fmla="*/ 206477 w 2507225"/>
                <a:gd name="connsiteY1" fmla="*/ 59021 h 1828827"/>
                <a:gd name="connsiteX2" fmla="*/ 368709 w 2507225"/>
                <a:gd name="connsiteY2" fmla="*/ 1460118 h 1828827"/>
                <a:gd name="connsiteX3" fmla="*/ 634180 w 2507225"/>
                <a:gd name="connsiteY3" fmla="*/ 27 h 1828827"/>
                <a:gd name="connsiteX4" fmla="*/ 737419 w 2507225"/>
                <a:gd name="connsiteY4" fmla="*/ 1504363 h 1828827"/>
                <a:gd name="connsiteX5" fmla="*/ 973393 w 2507225"/>
                <a:gd name="connsiteY5" fmla="*/ 27 h 1828827"/>
                <a:gd name="connsiteX6" fmla="*/ 1135625 w 2507225"/>
                <a:gd name="connsiteY6" fmla="*/ 1548608 h 1828827"/>
                <a:gd name="connsiteX7" fmla="*/ 1386348 w 2507225"/>
                <a:gd name="connsiteY7" fmla="*/ 27 h 1828827"/>
                <a:gd name="connsiteX8" fmla="*/ 1578077 w 2507225"/>
                <a:gd name="connsiteY8" fmla="*/ 1519111 h 1828827"/>
                <a:gd name="connsiteX9" fmla="*/ 1873045 w 2507225"/>
                <a:gd name="connsiteY9" fmla="*/ 27 h 1828827"/>
                <a:gd name="connsiteX10" fmla="*/ 1961535 w 2507225"/>
                <a:gd name="connsiteY10" fmla="*/ 1548608 h 1828827"/>
                <a:gd name="connsiteX11" fmla="*/ 2197509 w 2507225"/>
                <a:gd name="connsiteY11" fmla="*/ 27 h 1828827"/>
                <a:gd name="connsiteX12" fmla="*/ 2330245 w 2507225"/>
                <a:gd name="connsiteY12" fmla="*/ 1578105 h 1828827"/>
                <a:gd name="connsiteX13" fmla="*/ 2507225 w 2507225"/>
                <a:gd name="connsiteY13" fmla="*/ 1047163 h 1828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07225" h="1828827">
                  <a:moveTo>
                    <a:pt x="0" y="1828827"/>
                  </a:moveTo>
                  <a:cubicBezTo>
                    <a:pt x="72513" y="974649"/>
                    <a:pt x="145026" y="120472"/>
                    <a:pt x="206477" y="59021"/>
                  </a:cubicBezTo>
                  <a:cubicBezTo>
                    <a:pt x="267928" y="-2430"/>
                    <a:pt x="297425" y="1469950"/>
                    <a:pt x="368709" y="1460118"/>
                  </a:cubicBezTo>
                  <a:cubicBezTo>
                    <a:pt x="439993" y="1450286"/>
                    <a:pt x="572728" y="-7347"/>
                    <a:pt x="634180" y="27"/>
                  </a:cubicBezTo>
                  <a:cubicBezTo>
                    <a:pt x="695632" y="7401"/>
                    <a:pt x="680884" y="1504363"/>
                    <a:pt x="737419" y="1504363"/>
                  </a:cubicBezTo>
                  <a:cubicBezTo>
                    <a:pt x="793954" y="1504363"/>
                    <a:pt x="907025" y="-7347"/>
                    <a:pt x="973393" y="27"/>
                  </a:cubicBezTo>
                  <a:cubicBezTo>
                    <a:pt x="1039761" y="7401"/>
                    <a:pt x="1066799" y="1548608"/>
                    <a:pt x="1135625" y="1548608"/>
                  </a:cubicBezTo>
                  <a:cubicBezTo>
                    <a:pt x="1204451" y="1548608"/>
                    <a:pt x="1312606" y="4943"/>
                    <a:pt x="1386348" y="27"/>
                  </a:cubicBezTo>
                  <a:cubicBezTo>
                    <a:pt x="1460090" y="-4889"/>
                    <a:pt x="1496961" y="1519111"/>
                    <a:pt x="1578077" y="1519111"/>
                  </a:cubicBezTo>
                  <a:cubicBezTo>
                    <a:pt x="1659193" y="1519111"/>
                    <a:pt x="1809135" y="-4889"/>
                    <a:pt x="1873045" y="27"/>
                  </a:cubicBezTo>
                  <a:cubicBezTo>
                    <a:pt x="1936955" y="4943"/>
                    <a:pt x="1907458" y="1548608"/>
                    <a:pt x="1961535" y="1548608"/>
                  </a:cubicBezTo>
                  <a:cubicBezTo>
                    <a:pt x="2015612" y="1548608"/>
                    <a:pt x="2136057" y="-4889"/>
                    <a:pt x="2197509" y="27"/>
                  </a:cubicBezTo>
                  <a:cubicBezTo>
                    <a:pt x="2258961" y="4943"/>
                    <a:pt x="2278626" y="1403582"/>
                    <a:pt x="2330245" y="1578105"/>
                  </a:cubicBezTo>
                  <a:cubicBezTo>
                    <a:pt x="2381864" y="1752628"/>
                    <a:pt x="2444544" y="1399895"/>
                    <a:pt x="2507225" y="104716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TextBox 11"/>
            <p:cNvSpPr txBox="1"/>
            <p:nvPr/>
          </p:nvSpPr>
          <p:spPr>
            <a:xfrm>
              <a:off x="3697002" y="4341236"/>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40</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18" name="TextBox 11"/>
            <p:cNvSpPr txBox="1"/>
            <p:nvPr/>
          </p:nvSpPr>
          <p:spPr>
            <a:xfrm>
              <a:off x="3669927" y="3373498"/>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19" name="TextBox 10"/>
            <p:cNvSpPr txBox="1"/>
            <p:nvPr/>
          </p:nvSpPr>
          <p:spPr>
            <a:xfrm>
              <a:off x="3948149" y="2124024"/>
              <a:ext cx="79444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o</a:t>
              </a:r>
              <a:endParaRPr lang="en-US" sz="2400" baseline="-25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813206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7</a:t>
            </a:fld>
            <a:endParaRPr lang="en-US"/>
          </a:p>
        </p:txBody>
      </p:sp>
      <mc:AlternateContent xmlns:mc="http://schemas.openxmlformats.org/markup-compatibility/2006" xmlns:a14="http://schemas.microsoft.com/office/drawing/2010/main">
        <mc:Choice Requires="a14">
          <p:sp>
            <p:nvSpPr>
              <p:cNvPr id="3" name="TextBox 2"/>
              <p:cNvSpPr txBox="1"/>
              <p:nvPr/>
            </p:nvSpPr>
            <p:spPr>
              <a:xfrm>
                <a:off x="681875" y="496002"/>
                <a:ext cx="10836615" cy="95410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response of ( To) diverge from  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  shown below. Note that  the response (To) does not reach  a certain value at </a:t>
                </a:r>
                <a14:m>
                  <m:oMath xmlns:m="http://schemas.openxmlformats.org/officeDocument/2006/math">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ea typeface="Cambria Math" panose="02040503050406030204" pitchFamily="18" charset="0"/>
                        <a:cs typeface="Times New Roman" panose="02020603050405020304" pitchFamily="18" charset="0"/>
                      </a:rPr>
                      <m:t>→ ∞</m:t>
                    </m:r>
                  </m:oMath>
                </a14:m>
                <a:r>
                  <a:rPr lang="en-US" sz="2000" dirty="0" smtClean="0">
                    <a:latin typeface="Times New Roman" panose="02020603050405020304" pitchFamily="18" charset="0"/>
                    <a:cs typeface="Times New Roman" panose="02020603050405020304" pitchFamily="18" charset="0"/>
                  </a:rPr>
                  <a:t>. So in this case we said the system is </a:t>
                </a:r>
                <a:r>
                  <a:rPr lang="en-US" sz="3200" b="1" i="1" dirty="0" smtClean="0">
                    <a:solidFill>
                      <a:srgbClr val="FF0000"/>
                    </a:solidFill>
                    <a:latin typeface="Times New Roman" panose="02020603050405020304" pitchFamily="18" charset="0"/>
                    <a:cs typeface="Times New Roman" panose="02020603050405020304" pitchFamily="18" charset="0"/>
                  </a:rPr>
                  <a:t>unstable</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681875" y="496002"/>
                <a:ext cx="10836615" cy="954107"/>
              </a:xfrm>
              <a:prstGeom prst="rect">
                <a:avLst/>
              </a:prstGeom>
              <a:blipFill>
                <a:blip r:embed="rId2"/>
                <a:stretch>
                  <a:fillRect l="-900" t="-5096" b="-19108"/>
                </a:stretch>
              </a:blipFill>
            </p:spPr>
            <p:txBody>
              <a:bodyPr/>
              <a:lstStyle/>
              <a:p>
                <a:r>
                  <a:rPr lang="en-US">
                    <a:noFill/>
                  </a:rPr>
                  <a:t> </a:t>
                </a:r>
              </a:p>
            </p:txBody>
          </p:sp>
        </mc:Fallback>
      </mc:AlternateContent>
      <p:cxnSp>
        <p:nvCxnSpPr>
          <p:cNvPr id="5" name="Straight Arrow Connector 4"/>
          <p:cNvCxnSpPr/>
          <p:nvPr/>
        </p:nvCxnSpPr>
        <p:spPr>
          <a:xfrm flipH="1" flipV="1">
            <a:off x="4760783" y="2516621"/>
            <a:ext cx="0" cy="28346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flipV="1">
            <a:off x="4769139" y="5339463"/>
            <a:ext cx="33832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7615693" y="5362090"/>
            <a:ext cx="4572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a:t>
            </a:r>
            <a:endParaRPr lang="en-US" sz="2400"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4789412" y="3933941"/>
            <a:ext cx="3054881"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1" name="Freeform 10"/>
          <p:cNvSpPr/>
          <p:nvPr/>
        </p:nvSpPr>
        <p:spPr>
          <a:xfrm>
            <a:off x="4778477" y="1917291"/>
            <a:ext cx="2861187" cy="3421625"/>
          </a:xfrm>
          <a:custGeom>
            <a:avLst/>
            <a:gdLst>
              <a:gd name="connsiteX0" fmla="*/ 0 w 2861187"/>
              <a:gd name="connsiteY0" fmla="*/ 3421625 h 3421625"/>
              <a:gd name="connsiteX1" fmla="*/ 250723 w 2861187"/>
              <a:gd name="connsiteY1" fmla="*/ 1460090 h 3421625"/>
              <a:gd name="connsiteX2" fmla="*/ 501446 w 2861187"/>
              <a:gd name="connsiteY2" fmla="*/ 2418735 h 3421625"/>
              <a:gd name="connsiteX3" fmla="*/ 648929 w 2861187"/>
              <a:gd name="connsiteY3" fmla="*/ 1106129 h 3421625"/>
              <a:gd name="connsiteX4" fmla="*/ 914400 w 2861187"/>
              <a:gd name="connsiteY4" fmla="*/ 2654709 h 3421625"/>
              <a:gd name="connsiteX5" fmla="*/ 1017639 w 2861187"/>
              <a:gd name="connsiteY5" fmla="*/ 811161 h 3421625"/>
              <a:gd name="connsiteX6" fmla="*/ 1386349 w 2861187"/>
              <a:gd name="connsiteY6" fmla="*/ 3008671 h 3421625"/>
              <a:gd name="connsiteX7" fmla="*/ 1755058 w 2861187"/>
              <a:gd name="connsiteY7" fmla="*/ 457200 h 3421625"/>
              <a:gd name="connsiteX8" fmla="*/ 2330246 w 2861187"/>
              <a:gd name="connsiteY8" fmla="*/ 3274142 h 3421625"/>
              <a:gd name="connsiteX9" fmla="*/ 2861187 w 2861187"/>
              <a:gd name="connsiteY9" fmla="*/ 0 h 342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1187" h="3421625">
                <a:moveTo>
                  <a:pt x="0" y="3421625"/>
                </a:moveTo>
                <a:cubicBezTo>
                  <a:pt x="83574" y="2524431"/>
                  <a:pt x="167149" y="1627238"/>
                  <a:pt x="250723" y="1460090"/>
                </a:cubicBezTo>
                <a:cubicBezTo>
                  <a:pt x="334297" y="1292942"/>
                  <a:pt x="435078" y="2477729"/>
                  <a:pt x="501446" y="2418735"/>
                </a:cubicBezTo>
                <a:cubicBezTo>
                  <a:pt x="567814" y="2359741"/>
                  <a:pt x="580103" y="1066800"/>
                  <a:pt x="648929" y="1106129"/>
                </a:cubicBezTo>
                <a:cubicBezTo>
                  <a:pt x="717755" y="1145458"/>
                  <a:pt x="852948" y="2703870"/>
                  <a:pt x="914400" y="2654709"/>
                </a:cubicBezTo>
                <a:cubicBezTo>
                  <a:pt x="975852" y="2605548"/>
                  <a:pt x="938981" y="752167"/>
                  <a:pt x="1017639" y="811161"/>
                </a:cubicBezTo>
                <a:cubicBezTo>
                  <a:pt x="1096297" y="870155"/>
                  <a:pt x="1263446" y="3067664"/>
                  <a:pt x="1386349" y="3008671"/>
                </a:cubicBezTo>
                <a:cubicBezTo>
                  <a:pt x="1509252" y="2949678"/>
                  <a:pt x="1597742" y="412955"/>
                  <a:pt x="1755058" y="457200"/>
                </a:cubicBezTo>
                <a:cubicBezTo>
                  <a:pt x="1912374" y="501445"/>
                  <a:pt x="2145891" y="3350342"/>
                  <a:pt x="2330246" y="3274142"/>
                </a:cubicBezTo>
                <a:cubicBezTo>
                  <a:pt x="2514601" y="3197942"/>
                  <a:pt x="2687894" y="1598971"/>
                  <a:pt x="286118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TextBox 10"/>
          <p:cNvSpPr txBox="1"/>
          <p:nvPr/>
        </p:nvSpPr>
        <p:spPr>
          <a:xfrm>
            <a:off x="3994965" y="2066755"/>
            <a:ext cx="79444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o</a:t>
            </a:r>
            <a:endParaRPr lang="en-US" sz="2400" baseline="-25000" dirty="0">
              <a:latin typeface="Times New Roman" panose="02020603050405020304" pitchFamily="18" charset="0"/>
              <a:cs typeface="Times New Roman" panose="02020603050405020304" pitchFamily="18" charset="0"/>
            </a:endParaRPr>
          </a:p>
        </p:txBody>
      </p:sp>
      <p:sp>
        <p:nvSpPr>
          <p:cNvPr id="18" name="TextBox 11"/>
          <p:cNvSpPr txBox="1"/>
          <p:nvPr/>
        </p:nvSpPr>
        <p:spPr>
          <a:xfrm>
            <a:off x="3830644" y="3659024"/>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45</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19" name="TextBox 11"/>
          <p:cNvSpPr txBox="1"/>
          <p:nvPr/>
        </p:nvSpPr>
        <p:spPr>
          <a:xfrm>
            <a:off x="3908322" y="5138861"/>
            <a:ext cx="87015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40</a:t>
            </a:r>
            <a:r>
              <a:rPr lang="en-US" sz="2000" baseline="30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998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8</a:t>
            </a:fld>
            <a:endParaRPr lang="en-US"/>
          </a:p>
        </p:txBody>
      </p:sp>
      <p:grpSp>
        <p:nvGrpSpPr>
          <p:cNvPr id="16" name="Group 15"/>
          <p:cNvGrpSpPr/>
          <p:nvPr/>
        </p:nvGrpSpPr>
        <p:grpSpPr>
          <a:xfrm>
            <a:off x="1268362" y="1009295"/>
            <a:ext cx="8713838" cy="4032055"/>
            <a:chOff x="1568246" y="707922"/>
            <a:chExt cx="8713838" cy="4032055"/>
          </a:xfrm>
        </p:grpSpPr>
        <p:cxnSp>
          <p:nvCxnSpPr>
            <p:cNvPr id="4" name="Straight Connector 3"/>
            <p:cNvCxnSpPr/>
            <p:nvPr/>
          </p:nvCxnSpPr>
          <p:spPr>
            <a:xfrm>
              <a:off x="2271252" y="2477728"/>
              <a:ext cx="6858000" cy="0"/>
            </a:xfrm>
            <a:prstGeom prst="line">
              <a:avLst/>
            </a:prstGeom>
            <a:ln w="38100"/>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2271252" y="2477728"/>
              <a:ext cx="0" cy="1076632"/>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491317" y="2477728"/>
              <a:ext cx="0" cy="1076632"/>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9129252" y="2477728"/>
              <a:ext cx="0" cy="1076632"/>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491317" y="1401096"/>
              <a:ext cx="0" cy="1076632"/>
            </a:xfrm>
            <a:prstGeom prst="line">
              <a:avLst/>
            </a:prstGeom>
            <a:ln w="38100"/>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734233" y="707922"/>
              <a:ext cx="1932038"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Stability</a:t>
              </a:r>
              <a:endParaRPr lang="en-US" sz="3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568246" y="3662760"/>
              <a:ext cx="130768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table</a:t>
              </a:r>
              <a:endParaRPr lang="en-US" sz="32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4734233" y="3662759"/>
              <a:ext cx="1944328" cy="1077218"/>
            </a:xfrm>
            <a:prstGeom prst="rect">
              <a:avLst/>
            </a:prstGeom>
            <a:noFill/>
          </p:spPr>
          <p:txBody>
            <a:bodyPr wrap="square" rtlCol="0">
              <a:spAutoFit/>
            </a:bodyPr>
            <a:lstStyle/>
            <a:p>
              <a:pPr algn="ctr"/>
              <a:r>
                <a:rPr lang="en-US" sz="3200" dirty="0" smtClean="0">
                  <a:latin typeface="Times New Roman" panose="02020603050405020304" pitchFamily="18" charset="0"/>
                  <a:cs typeface="Times New Roman" panose="02020603050405020304" pitchFamily="18" charset="0"/>
                </a:rPr>
                <a:t>Critically stable</a:t>
              </a:r>
              <a:endParaRPr lang="en-US" sz="32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8337756" y="3554360"/>
              <a:ext cx="1944328" cy="584775"/>
            </a:xfrm>
            <a:prstGeom prst="rect">
              <a:avLst/>
            </a:prstGeom>
            <a:noFill/>
          </p:spPr>
          <p:txBody>
            <a:bodyPr wrap="square" rtlCol="0">
              <a:spAutoFit/>
            </a:bodyPr>
            <a:lstStyle/>
            <a:p>
              <a:pPr algn="ctr"/>
              <a:r>
                <a:rPr lang="en-US" sz="3200" dirty="0" smtClean="0">
                  <a:latin typeface="Times New Roman" panose="02020603050405020304" pitchFamily="18" charset="0"/>
                  <a:cs typeface="Times New Roman" panose="02020603050405020304" pitchFamily="18" charset="0"/>
                </a:rPr>
                <a:t>Unstable</a:t>
              </a:r>
              <a:endParaRPr lang="en-US" sz="3200" dirty="0">
                <a:latin typeface="Times New Roman" panose="02020603050405020304" pitchFamily="18" charset="0"/>
                <a:cs typeface="Times New Roman" panose="02020603050405020304" pitchFamily="18" charset="0"/>
              </a:endParaRPr>
            </a:p>
          </p:txBody>
        </p:sp>
      </p:grpSp>
      <p:sp>
        <p:nvSpPr>
          <p:cNvPr id="17" name="TextBox 1"/>
          <p:cNvSpPr txBox="1"/>
          <p:nvPr/>
        </p:nvSpPr>
        <p:spPr>
          <a:xfrm>
            <a:off x="479322" y="486075"/>
            <a:ext cx="334051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latin typeface="Times New Roman" panose="02020603050405020304" pitchFamily="18" charset="0"/>
                <a:cs typeface="Times New Roman" panose="02020603050405020304" pitchFamily="18" charset="0"/>
              </a:rPr>
              <a:t>2-  Stability Cases </a:t>
            </a:r>
            <a:r>
              <a:rPr lang="ar-IQ" sz="2800" b="1" dirty="0" smtClean="0">
                <a:solidFill>
                  <a:srgbClr val="FF0000"/>
                </a:solidFill>
                <a:latin typeface="Times New Roman" panose="02020603050405020304" pitchFamily="18" charset="0"/>
                <a:cs typeface="Times New Roman" panose="02020603050405020304" pitchFamily="18" charset="0"/>
              </a:rPr>
              <a:t>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978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180" y="457200"/>
            <a:ext cx="4114799"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3- Definition of  Stability</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634181" y="1032753"/>
            <a:ext cx="11061289" cy="3970318"/>
          </a:xfrm>
          <a:prstGeom prst="rect">
            <a:avLst/>
          </a:prstGeom>
        </p:spPr>
        <p:txBody>
          <a:bodyPr wrap="square">
            <a:spAutoFit/>
          </a:bodyPr>
          <a:lstStyle/>
          <a:p>
            <a:pPr algn="just">
              <a:lnSpc>
                <a:spcPct val="150000"/>
              </a:lnSpc>
            </a:pPr>
            <a:r>
              <a:rPr lang="en-US" sz="2400" b="0" i="0" dirty="0" smtClean="0">
                <a:effectLst/>
                <a:latin typeface="Times New Roman" panose="02020603050405020304" pitchFamily="18" charset="0"/>
                <a:cs typeface="Times New Roman" panose="02020603050405020304" pitchFamily="18" charset="0"/>
              </a:rPr>
              <a:t>The stability of a control system is defined as the ability of any system to provide a </a:t>
            </a:r>
            <a:r>
              <a:rPr lang="en-US" sz="2400" b="0" i="1" u="sng" dirty="0" smtClean="0">
                <a:solidFill>
                  <a:srgbClr val="0070C0"/>
                </a:solidFill>
                <a:effectLst/>
                <a:latin typeface="Times New Roman" panose="02020603050405020304" pitchFamily="18" charset="0"/>
                <a:cs typeface="Times New Roman" panose="02020603050405020304" pitchFamily="18" charset="0"/>
              </a:rPr>
              <a:t>bounded output </a:t>
            </a:r>
            <a:r>
              <a:rPr lang="en-US" sz="2400" b="0" i="0" dirty="0" smtClean="0">
                <a:effectLst/>
                <a:latin typeface="Times New Roman" panose="02020603050405020304" pitchFamily="18" charset="0"/>
                <a:cs typeface="Times New Roman" panose="02020603050405020304" pitchFamily="18" charset="0"/>
              </a:rPr>
              <a:t>when a bounded input is applied to it. </a:t>
            </a:r>
          </a:p>
          <a:p>
            <a:pPr algn="just">
              <a:lnSpc>
                <a:spcPct val="150000"/>
              </a:lnSpc>
            </a:pPr>
            <a:r>
              <a:rPr lang="en-US" sz="2400" dirty="0">
                <a:latin typeface="Times New Roman" panose="02020603050405020304" pitchFamily="18" charset="0"/>
                <a:cs typeface="Times New Roman" panose="02020603050405020304" pitchFamily="18" charset="0"/>
              </a:rPr>
              <a:t>A system is stable if every bounded input yields a bounded output. We call this statement a bounded-input, bounded-output (BIBO) definition of stability.</a:t>
            </a:r>
          </a:p>
          <a:p>
            <a:pPr algn="just">
              <a:lnSpc>
                <a:spcPct val="150000"/>
              </a:lnSpc>
            </a:pPr>
            <a:r>
              <a:rPr lang="en-US" sz="2400" b="0" i="0" dirty="0" smtClean="0">
                <a:effectLst/>
                <a:latin typeface="Times New Roman" panose="02020603050405020304" pitchFamily="18" charset="0"/>
                <a:cs typeface="Times New Roman" panose="02020603050405020304" pitchFamily="18" charset="0"/>
              </a:rPr>
              <a:t>More specifically, we can say, that stability allows the system to reach the </a:t>
            </a:r>
            <a:r>
              <a:rPr lang="en-US" sz="2400" b="0" i="1" u="sng" dirty="0" smtClean="0">
                <a:solidFill>
                  <a:srgbClr val="0070C0"/>
                </a:solidFill>
                <a:effectLst/>
                <a:latin typeface="Times New Roman" panose="02020603050405020304" pitchFamily="18" charset="0"/>
                <a:cs typeface="Times New Roman" panose="02020603050405020304" pitchFamily="18" charset="0"/>
              </a:rPr>
              <a:t>steady-state</a:t>
            </a:r>
            <a:r>
              <a:rPr lang="en-US" sz="2400" b="0" i="0" dirty="0" smtClean="0">
                <a:effectLst/>
                <a:latin typeface="Times New Roman" panose="02020603050405020304" pitchFamily="18" charset="0"/>
                <a:cs typeface="Times New Roman" panose="02020603050405020304" pitchFamily="18" charset="0"/>
              </a:rPr>
              <a:t> and remain in that state for that particular input even after variation in the parameters of the system.</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341573" y="5415458"/>
            <a:ext cx="1483098" cy="523220"/>
          </a:xfrm>
          <a:prstGeom prst="rect">
            <a:avLst/>
          </a:prstGeom>
        </p:spPr>
        <p:txBody>
          <a:bodyPr wrap="none">
            <a:spAutoFit/>
          </a:bodyPr>
          <a:lstStyle/>
          <a:p>
            <a:r>
              <a:rPr lang="en-US" sz="2800" b="1" dirty="0">
                <a:solidFill>
                  <a:srgbClr val="FF0000"/>
                </a:solidFill>
                <a:latin typeface="Times New Roman" panose="02020603050405020304" pitchFamily="18" charset="0"/>
                <a:cs typeface="Times New Roman" panose="02020603050405020304" pitchFamily="18" charset="0"/>
              </a:rPr>
              <a:t>Stability</a:t>
            </a:r>
            <a:endParaRPr lang="en-US" sz="2800" dirty="0"/>
          </a:p>
        </p:txBody>
      </p:sp>
      <p:sp>
        <p:nvSpPr>
          <p:cNvPr id="5" name="Striped Right Arrow 4"/>
          <p:cNvSpPr/>
          <p:nvPr/>
        </p:nvSpPr>
        <p:spPr>
          <a:xfrm>
            <a:off x="2337620" y="5286236"/>
            <a:ext cx="1696065" cy="7816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290996" y="5446235"/>
            <a:ext cx="7738772"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The system reach  a certain value called steady state value </a:t>
            </a:r>
            <a:endParaRPr lang="en-US" sz="24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C1227082-9623-4AB1-B9BE-6FF402288CC8}" type="slidenum">
              <a:rPr lang="en-US" sz="1800" smtClean="0"/>
              <a:t>9</a:t>
            </a:fld>
            <a:endParaRPr lang="en-US" sz="1800" dirty="0"/>
          </a:p>
        </p:txBody>
      </p:sp>
      <p:sp>
        <p:nvSpPr>
          <p:cNvPr id="9" name="TextBox 8"/>
          <p:cNvSpPr txBox="1"/>
          <p:nvPr/>
        </p:nvSpPr>
        <p:spPr>
          <a:xfrm>
            <a:off x="4748980" y="457200"/>
            <a:ext cx="2831689" cy="523220"/>
          </a:xfrm>
          <a:prstGeom prst="rect">
            <a:avLst/>
          </a:prstGeom>
          <a:noFill/>
        </p:spPr>
        <p:txBody>
          <a:bodyPr wrap="square" rtlCol="0">
            <a:spAutoFit/>
          </a:bodyPr>
          <a:lstStyle/>
          <a:p>
            <a:r>
              <a:rPr lang="en-US" sz="2800" dirty="0" smtClean="0">
                <a:cs typeface="+mj-cs"/>
              </a:rPr>
              <a:t> </a:t>
            </a:r>
            <a:r>
              <a:rPr lang="ar-IQ" sz="2800" dirty="0" smtClean="0">
                <a:cs typeface="+mj-cs"/>
              </a:rPr>
              <a:t>تعريف الاستقرارية</a:t>
            </a:r>
            <a:endParaRPr lang="en-US" sz="2800" dirty="0">
              <a:cs typeface="+mj-cs"/>
            </a:endParaRPr>
          </a:p>
        </p:txBody>
      </p:sp>
    </p:spTree>
    <p:extLst>
      <p:ext uri="{BB962C8B-B14F-4D97-AF65-F5344CB8AC3E}">
        <p14:creationId xmlns:p14="http://schemas.microsoft.com/office/powerpoint/2010/main" val="2753534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1257</TotalTime>
  <Words>1496</Words>
  <Application>Microsoft Office PowerPoint</Application>
  <PresentationFormat>Widescreen</PresentationFormat>
  <Paragraphs>460</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harith</dc:creator>
  <cp:lastModifiedBy>harith</cp:lastModifiedBy>
  <cp:revision>104</cp:revision>
  <dcterms:created xsi:type="dcterms:W3CDTF">2020-05-26T16:41:22Z</dcterms:created>
  <dcterms:modified xsi:type="dcterms:W3CDTF">2020-06-27T22:15:10Z</dcterms:modified>
</cp:coreProperties>
</file>